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5" roundtripDataSignature="AMtx7mgVAYATBstcPLQHV9NUHV9L8pjA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 name="Shape 13"/>
        <p:cNvGrpSpPr/>
        <p:nvPr/>
      </p:nvGrpSpPr>
      <p:grpSpPr>
        <a:xfrm>
          <a:off x="0" y="0"/>
          <a:ext cx="0" cy="0"/>
          <a:chOff x="0" y="0"/>
          <a:chExt cx="0" cy="0"/>
        </a:xfrm>
      </p:grpSpPr>
      <p:sp>
        <p:nvSpPr>
          <p:cNvPr id="14" name="Google Shape;14;p32"/>
          <p:cNvSpPr txBox="1"/>
          <p:nvPr>
            <p:ph type="title"/>
          </p:nvPr>
        </p:nvSpPr>
        <p:spPr>
          <a:xfrm>
            <a:off x="457200" y="679122"/>
            <a:ext cx="3008400" cy="7773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2"/>
          <p:cNvSpPr txBox="1"/>
          <p:nvPr>
            <p:ph idx="1" type="body"/>
          </p:nvPr>
        </p:nvSpPr>
        <p:spPr>
          <a:xfrm>
            <a:off x="3575050" y="679122"/>
            <a:ext cx="5111700" cy="39156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16" name="Google Shape;16;p32"/>
          <p:cNvSpPr txBox="1"/>
          <p:nvPr>
            <p:ph idx="2" type="body"/>
          </p:nvPr>
        </p:nvSpPr>
        <p:spPr>
          <a:xfrm>
            <a:off x="457201" y="1609519"/>
            <a:ext cx="3008400" cy="29850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17" name="Google Shape;17;p32"/>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2"/>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3"/>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3"/>
          <p:cNvSpPr txBox="1"/>
          <p:nvPr>
            <p:ph idx="1" type="body"/>
          </p:nvPr>
        </p:nvSpPr>
        <p:spPr>
          <a:xfrm>
            <a:off x="457200" y="1610179"/>
            <a:ext cx="8229600" cy="2984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 name="Google Shape;22;p33"/>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3"/>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4" name="Shape 24"/>
        <p:cNvGrpSpPr/>
        <p:nvPr/>
      </p:nvGrpSpPr>
      <p:grpSpPr>
        <a:xfrm>
          <a:off x="0" y="0"/>
          <a:ext cx="0" cy="0"/>
          <a:chOff x="0" y="0"/>
          <a:chExt cx="0" cy="0"/>
        </a:xfrm>
      </p:grpSpPr>
      <p:sp>
        <p:nvSpPr>
          <p:cNvPr id="25" name="Google Shape;25;p34"/>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4"/>
          <p:cNvSpPr txBox="1"/>
          <p:nvPr>
            <p:ph idx="1" type="body"/>
          </p:nvPr>
        </p:nvSpPr>
        <p:spPr>
          <a:xfrm>
            <a:off x="457200" y="1451426"/>
            <a:ext cx="4038600" cy="31734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7" name="Google Shape;27;p34"/>
          <p:cNvSpPr txBox="1"/>
          <p:nvPr>
            <p:ph idx="2" type="body"/>
          </p:nvPr>
        </p:nvSpPr>
        <p:spPr>
          <a:xfrm>
            <a:off x="4648200" y="1451426"/>
            <a:ext cx="4038600" cy="31734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8" name="Google Shape;28;p34"/>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4"/>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 name="Shape 30"/>
        <p:cNvGrpSpPr/>
        <p:nvPr/>
      </p:nvGrpSpPr>
      <p:grpSpPr>
        <a:xfrm>
          <a:off x="0" y="0"/>
          <a:ext cx="0" cy="0"/>
          <a:chOff x="0" y="0"/>
          <a:chExt cx="0" cy="0"/>
        </a:xfrm>
      </p:grpSpPr>
      <p:sp>
        <p:nvSpPr>
          <p:cNvPr id="31" name="Google Shape;31;p35"/>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5"/>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33" name="Google Shape;33;p3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36"/>
          <p:cNvSpPr txBox="1"/>
          <p:nvPr>
            <p:ph type="title"/>
          </p:nvPr>
        </p:nvSpPr>
        <p:spPr>
          <a:xfrm>
            <a:off x="722313" y="3305176"/>
            <a:ext cx="7772400" cy="10215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8" name="Google Shape;38;p3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7"/>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7"/>
          <p:cNvSpPr txBox="1"/>
          <p:nvPr>
            <p:ph idx="1" type="body"/>
          </p:nvPr>
        </p:nvSpPr>
        <p:spPr>
          <a:xfrm>
            <a:off x="457199" y="1397255"/>
            <a:ext cx="4040100" cy="4362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37"/>
          <p:cNvSpPr txBox="1"/>
          <p:nvPr>
            <p:ph idx="2" type="body"/>
          </p:nvPr>
        </p:nvSpPr>
        <p:spPr>
          <a:xfrm>
            <a:off x="457199" y="1989969"/>
            <a:ext cx="4040100" cy="26940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37"/>
          <p:cNvSpPr txBox="1"/>
          <p:nvPr>
            <p:ph idx="3" type="body"/>
          </p:nvPr>
        </p:nvSpPr>
        <p:spPr>
          <a:xfrm>
            <a:off x="4645025" y="1397255"/>
            <a:ext cx="4041900" cy="4362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37"/>
          <p:cNvSpPr txBox="1"/>
          <p:nvPr>
            <p:ph idx="4" type="body"/>
          </p:nvPr>
        </p:nvSpPr>
        <p:spPr>
          <a:xfrm>
            <a:off x="4645025" y="1989969"/>
            <a:ext cx="4041900" cy="26940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37"/>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7"/>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38"/>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8"/>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8"/>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39"/>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9"/>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5" name="Shape 55"/>
        <p:cNvGrpSpPr/>
        <p:nvPr/>
      </p:nvGrpSpPr>
      <p:grpSpPr>
        <a:xfrm>
          <a:off x="0" y="0"/>
          <a:ext cx="0" cy="0"/>
          <a:chOff x="0" y="0"/>
          <a:chExt cx="0" cy="0"/>
        </a:xfrm>
      </p:grpSpPr>
      <p:sp>
        <p:nvSpPr>
          <p:cNvPr id="56" name="Google Shape;56;p40"/>
          <p:cNvSpPr txBox="1"/>
          <p:nvPr>
            <p:ph type="title"/>
          </p:nvPr>
        </p:nvSpPr>
        <p:spPr>
          <a:xfrm>
            <a:off x="1792288" y="3858517"/>
            <a:ext cx="5486400" cy="4251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0"/>
          <p:cNvSpPr/>
          <p:nvPr>
            <p:ph idx="2" type="pic"/>
          </p:nvPr>
        </p:nvSpPr>
        <p:spPr>
          <a:xfrm>
            <a:off x="1792288" y="717648"/>
            <a:ext cx="5486400" cy="3086100"/>
          </a:xfrm>
          <a:prstGeom prst="rect">
            <a:avLst/>
          </a:prstGeom>
          <a:noFill/>
          <a:ln>
            <a:noFill/>
          </a:ln>
        </p:spPr>
      </p:sp>
      <p:sp>
        <p:nvSpPr>
          <p:cNvPr id="58" name="Google Shape;58;p40"/>
          <p:cNvSpPr txBox="1"/>
          <p:nvPr>
            <p:ph idx="1" type="body"/>
          </p:nvPr>
        </p:nvSpPr>
        <p:spPr>
          <a:xfrm>
            <a:off x="1792288" y="4283570"/>
            <a:ext cx="5486400" cy="603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theme" Target="../theme/theme2.xml"/><Relationship Id="rId12" Type="http://schemas.openxmlformats.org/officeDocument/2006/relationships/slideLayout" Target="../slideLayouts/slideLayout9.xml"/><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1"/>
          <p:cNvSpPr txBox="1"/>
          <p:nvPr>
            <p:ph idx="1" type="body"/>
          </p:nvPr>
        </p:nvSpPr>
        <p:spPr>
          <a:xfrm>
            <a:off x="457200" y="1610179"/>
            <a:ext cx="8229600" cy="29844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3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3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pic>
        <p:nvPicPr>
          <p:cNvPr descr="MD-flag-background-ppt.png" id="10" name="Google Shape;10;p31"/>
          <p:cNvPicPr preferRelativeResize="0"/>
          <p:nvPr/>
        </p:nvPicPr>
        <p:blipFill rotWithShape="1">
          <a:blip r:embed="rId1">
            <a:alphaModFix/>
          </a:blip>
          <a:srcRect b="0" l="0" r="0" t="0"/>
          <a:stretch/>
        </p:blipFill>
        <p:spPr>
          <a:xfrm>
            <a:off x="0" y="0"/>
            <a:ext cx="9144000" cy="571500"/>
          </a:xfrm>
          <a:prstGeom prst="rect">
            <a:avLst/>
          </a:prstGeom>
          <a:noFill/>
          <a:ln>
            <a:noFill/>
          </a:ln>
        </p:spPr>
      </p:pic>
      <p:pic>
        <p:nvPicPr>
          <p:cNvPr descr="UMBC-primary-logo-CMYK-on-black.png" id="11" name="Google Shape;11;p31"/>
          <p:cNvPicPr preferRelativeResize="0"/>
          <p:nvPr/>
        </p:nvPicPr>
        <p:blipFill rotWithShape="1">
          <a:blip r:embed="rId2">
            <a:alphaModFix/>
          </a:blip>
          <a:srcRect b="0" l="0" r="0" t="0"/>
          <a:stretch/>
        </p:blipFill>
        <p:spPr>
          <a:xfrm>
            <a:off x="294287" y="86177"/>
            <a:ext cx="1749254" cy="402989"/>
          </a:xfrm>
          <a:prstGeom prst="rect">
            <a:avLst/>
          </a:prstGeom>
          <a:noFill/>
          <a:ln>
            <a:noFill/>
          </a:ln>
        </p:spPr>
      </p:pic>
      <p:pic>
        <p:nvPicPr>
          <p:cNvPr descr="corner-element.png" id="12" name="Google Shape;12;p31"/>
          <p:cNvPicPr preferRelativeResize="0"/>
          <p:nvPr/>
        </p:nvPicPr>
        <p:blipFill rotWithShape="1">
          <a:blip r:embed="rId3">
            <a:alphaModFix/>
          </a:blip>
          <a:srcRect b="0" l="0" r="0" t="0"/>
          <a:stretch/>
        </p:blipFill>
        <p:spPr>
          <a:xfrm>
            <a:off x="7919918" y="3901058"/>
            <a:ext cx="1224081" cy="124244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
          <p:cNvSpPr txBox="1"/>
          <p:nvPr>
            <p:ph type="title"/>
          </p:nvPr>
        </p:nvSpPr>
        <p:spPr>
          <a:xfrm>
            <a:off x="457200" y="679122"/>
            <a:ext cx="2935224" cy="288703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2000"/>
              <a:buNone/>
            </a:pPr>
            <a:r>
              <a:rPr lang="en-US" sz="2800"/>
              <a:t>Bone Cancer Detection (Osteosarcoma) using Image Segmentation</a:t>
            </a:r>
            <a:endParaRPr sz="2800"/>
          </a:p>
        </p:txBody>
      </p:sp>
      <p:sp>
        <p:nvSpPr>
          <p:cNvPr id="64" name="Google Shape;64;p1"/>
          <p:cNvSpPr txBox="1"/>
          <p:nvPr>
            <p:ph idx="1" type="body"/>
          </p:nvPr>
        </p:nvSpPr>
        <p:spPr>
          <a:xfrm>
            <a:off x="3575050" y="679122"/>
            <a:ext cx="5111700" cy="3915600"/>
          </a:xfrm>
          <a:prstGeom prst="rect">
            <a:avLst/>
          </a:prstGeom>
          <a:noFill/>
          <a:ln>
            <a:noFill/>
          </a:ln>
        </p:spPr>
        <p:txBody>
          <a:bodyPr anchorCtr="0" anchor="t" bIns="45700" lIns="91425" spcFirstLastPara="1" rIns="91425" wrap="square" tIns="45700">
            <a:normAutofit/>
          </a:bodyPr>
          <a:lstStyle/>
          <a:p>
            <a:pPr indent="-254000" lvl="0" marL="457200" rtl="0" algn="ctr">
              <a:lnSpc>
                <a:spcPct val="100000"/>
              </a:lnSpc>
              <a:spcBef>
                <a:spcPts val="640"/>
              </a:spcBef>
              <a:spcAft>
                <a:spcPts val="0"/>
              </a:spcAft>
              <a:buSzPts val="3200"/>
              <a:buFont typeface="Calibri"/>
              <a:buNone/>
            </a:pPr>
            <a:r>
              <a:t/>
            </a:r>
            <a:endParaRPr/>
          </a:p>
        </p:txBody>
      </p:sp>
      <p:sp>
        <p:nvSpPr>
          <p:cNvPr id="65" name="Google Shape;65;p1"/>
          <p:cNvSpPr txBox="1"/>
          <p:nvPr>
            <p:ph idx="2" type="body"/>
          </p:nvPr>
        </p:nvSpPr>
        <p:spPr>
          <a:xfrm>
            <a:off x="603503" y="3476847"/>
            <a:ext cx="2788921" cy="1117875"/>
          </a:xfrm>
          <a:prstGeom prst="rect">
            <a:avLst/>
          </a:prstGeom>
          <a:noFill/>
          <a:ln>
            <a:noFill/>
          </a:ln>
        </p:spPr>
        <p:txBody>
          <a:bodyPr anchorCtr="0" anchor="t" bIns="45700" lIns="91425" spcFirstLastPara="1" rIns="91425" wrap="square" tIns="45700">
            <a:normAutofit/>
          </a:bodyPr>
          <a:lstStyle/>
          <a:p>
            <a:pPr indent="-457200" lvl="0" marL="457200" rtl="0" algn="l">
              <a:lnSpc>
                <a:spcPct val="100000"/>
              </a:lnSpc>
              <a:spcBef>
                <a:spcPts val="640"/>
              </a:spcBef>
              <a:spcAft>
                <a:spcPts val="0"/>
              </a:spcAft>
              <a:buSzPts val="1400"/>
              <a:buFont typeface="Calibri"/>
              <a:buChar char="-"/>
            </a:pPr>
            <a:r>
              <a:rPr lang="en-US"/>
              <a:t>Charan Reddy Jakkireddy</a:t>
            </a:r>
            <a:endParaRPr/>
          </a:p>
          <a:p>
            <a:pPr indent="-457200" lvl="0" marL="457200" rtl="0" algn="l">
              <a:lnSpc>
                <a:spcPct val="100000"/>
              </a:lnSpc>
              <a:spcBef>
                <a:spcPts val="640"/>
              </a:spcBef>
              <a:spcAft>
                <a:spcPts val="0"/>
              </a:spcAft>
              <a:buSzPts val="1400"/>
              <a:buFont typeface="Calibri"/>
              <a:buChar char="-"/>
            </a:pPr>
            <a:r>
              <a:rPr lang="en-US"/>
              <a:t>Madhu Kiran Bharatha</a:t>
            </a:r>
            <a:endParaRPr/>
          </a:p>
          <a:p>
            <a:pPr indent="-457200" lvl="0" marL="457200" rtl="0" algn="l">
              <a:lnSpc>
                <a:spcPct val="100000"/>
              </a:lnSpc>
              <a:spcBef>
                <a:spcPts val="640"/>
              </a:spcBef>
              <a:spcAft>
                <a:spcPts val="0"/>
              </a:spcAft>
              <a:buSzPts val="1400"/>
              <a:buFont typeface="Calibri"/>
              <a:buChar char="-"/>
            </a:pPr>
            <a:r>
              <a:rPr lang="en-US"/>
              <a:t>Sai Ketan Gande</a:t>
            </a:r>
            <a:endParaRPr/>
          </a:p>
          <a:p>
            <a:pPr indent="-368300" lvl="0" marL="457200" rtl="0" algn="ctr">
              <a:lnSpc>
                <a:spcPct val="100000"/>
              </a:lnSpc>
              <a:spcBef>
                <a:spcPts val="640"/>
              </a:spcBef>
              <a:spcAft>
                <a:spcPts val="0"/>
              </a:spcAft>
              <a:buSzPts val="1400"/>
              <a:buFont typeface="Calibri"/>
              <a:buNone/>
            </a:pPr>
            <a:r>
              <a:t/>
            </a:r>
            <a:endParaRPr/>
          </a:p>
          <a:p>
            <a:pPr indent="-368300" lvl="0" marL="457200" rtl="0" algn="ctr">
              <a:lnSpc>
                <a:spcPct val="100000"/>
              </a:lnSpc>
              <a:spcBef>
                <a:spcPts val="640"/>
              </a:spcBef>
              <a:spcAft>
                <a:spcPts val="0"/>
              </a:spcAft>
              <a:buSzPts val="1400"/>
              <a:buFont typeface="Calibri"/>
              <a:buNone/>
            </a:pPr>
            <a:r>
              <a:t/>
            </a:r>
            <a:endParaRPr/>
          </a:p>
          <a:p>
            <a:pPr indent="-228600" lvl="0" marL="457200" rtl="0" algn="l">
              <a:lnSpc>
                <a:spcPct val="100000"/>
              </a:lnSpc>
              <a:spcBef>
                <a:spcPts val="280"/>
              </a:spcBef>
              <a:spcAft>
                <a:spcPts val="0"/>
              </a:spcAft>
              <a:buClr>
                <a:schemeClr val="dk1"/>
              </a:buClr>
              <a:buSzPts val="1400"/>
              <a:buNone/>
            </a:pPr>
            <a:r>
              <a:t/>
            </a:r>
            <a:endParaRPr/>
          </a:p>
        </p:txBody>
      </p:sp>
      <p:pic>
        <p:nvPicPr>
          <p:cNvPr id="66" name="Google Shape;66;p1"/>
          <p:cNvPicPr preferRelativeResize="0"/>
          <p:nvPr/>
        </p:nvPicPr>
        <p:blipFill rotWithShape="1">
          <a:blip r:embed="rId3">
            <a:alphaModFix/>
          </a:blip>
          <a:srcRect b="0" l="0" r="0" t="0"/>
          <a:stretch/>
        </p:blipFill>
        <p:spPr>
          <a:xfrm>
            <a:off x="3960343" y="834799"/>
            <a:ext cx="4341114" cy="360424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1"/>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800"/>
              <a:buNone/>
            </a:pPr>
            <a:r>
              <a:rPr lang="en-US" sz="2800"/>
              <a:t>Support Vector Classifier(SVC) Implementation</a:t>
            </a:r>
            <a:endParaRPr/>
          </a:p>
        </p:txBody>
      </p:sp>
      <p:sp>
        <p:nvSpPr>
          <p:cNvPr id="124" name="Google Shape;124;p11"/>
          <p:cNvSpPr txBox="1"/>
          <p:nvPr>
            <p:ph idx="1" type="body"/>
          </p:nvPr>
        </p:nvSpPr>
        <p:spPr>
          <a:xfrm>
            <a:off x="457200" y="1610179"/>
            <a:ext cx="8229600" cy="29844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360"/>
              </a:spcBef>
              <a:spcAft>
                <a:spcPts val="0"/>
              </a:spcAft>
              <a:buClr>
                <a:schemeClr val="dk1"/>
              </a:buClr>
              <a:buSzPts val="1800"/>
              <a:buChar char="•"/>
            </a:pPr>
            <a:r>
              <a:rPr b="1" lang="en-US" sz="1600"/>
              <a:t>Objective:</a:t>
            </a:r>
            <a:r>
              <a:rPr lang="en-US" sz="1600"/>
              <a:t> To explore the classification performance of image data using a traditional classification algorithm.</a:t>
            </a:r>
            <a:endParaRPr/>
          </a:p>
          <a:p>
            <a:pPr indent="-342900" lvl="0" marL="457200" rtl="0" algn="l">
              <a:lnSpc>
                <a:spcPct val="100000"/>
              </a:lnSpc>
              <a:spcBef>
                <a:spcPts val="360"/>
              </a:spcBef>
              <a:spcAft>
                <a:spcPts val="0"/>
              </a:spcAft>
              <a:buClr>
                <a:schemeClr val="dk1"/>
              </a:buClr>
              <a:buSzPts val="1800"/>
              <a:buChar char="•"/>
            </a:pPr>
            <a:r>
              <a:rPr b="1" lang="en-US" sz="1600"/>
              <a:t>Dataset Overview: </a:t>
            </a:r>
            <a:r>
              <a:rPr lang="en-US" sz="1600"/>
              <a:t>The dataset consisted of CSV files containing image names, features, and labels.</a:t>
            </a:r>
            <a:endParaRPr/>
          </a:p>
          <a:p>
            <a:pPr indent="-342900" lvl="0" marL="457200" rtl="0" algn="l">
              <a:lnSpc>
                <a:spcPct val="100000"/>
              </a:lnSpc>
              <a:spcBef>
                <a:spcPts val="360"/>
              </a:spcBef>
              <a:spcAft>
                <a:spcPts val="0"/>
              </a:spcAft>
              <a:buClr>
                <a:schemeClr val="dk1"/>
              </a:buClr>
              <a:buSzPts val="1800"/>
              <a:buChar char="•"/>
            </a:pPr>
            <a:r>
              <a:rPr b="1" lang="en-US" sz="1600"/>
              <a:t>Approach:</a:t>
            </a:r>
            <a:r>
              <a:rPr lang="en-US" sz="1600"/>
              <a:t> Implemented a Support Vector Classifier (SVC) algorithm using the image data and the corresponding dataframe.</a:t>
            </a:r>
            <a:endParaRPr/>
          </a:p>
          <a:p>
            <a:pPr indent="-342900" lvl="0" marL="457200" rtl="0" algn="l">
              <a:lnSpc>
                <a:spcPct val="100000"/>
              </a:lnSpc>
              <a:spcBef>
                <a:spcPts val="360"/>
              </a:spcBef>
              <a:spcAft>
                <a:spcPts val="0"/>
              </a:spcAft>
              <a:buClr>
                <a:schemeClr val="dk1"/>
              </a:buClr>
              <a:buSzPts val="1800"/>
              <a:buChar char="•"/>
            </a:pPr>
            <a:r>
              <a:rPr b="1" lang="en-US" sz="1600"/>
              <a:t>Performance Evaluation: </a:t>
            </a:r>
            <a:r>
              <a:rPr lang="en-US" sz="1600"/>
              <a:t>The model achieved an accuracy of 42% in classifying the images.</a:t>
            </a:r>
            <a:endParaRPr/>
          </a:p>
          <a:p>
            <a:pPr indent="-342900" lvl="0" marL="457200" rtl="0" algn="l">
              <a:lnSpc>
                <a:spcPct val="100000"/>
              </a:lnSpc>
              <a:spcBef>
                <a:spcPts val="360"/>
              </a:spcBef>
              <a:spcAft>
                <a:spcPts val="0"/>
              </a:spcAft>
              <a:buClr>
                <a:schemeClr val="dk1"/>
              </a:buClr>
              <a:buSzPts val="1800"/>
              <a:buChar char="•"/>
            </a:pPr>
            <a:r>
              <a:rPr b="1" lang="en-US" sz="1600"/>
              <a:t>Purpose: </a:t>
            </a:r>
            <a:r>
              <a:rPr lang="en-US" sz="1600"/>
              <a:t>The implementation of SVC aimed to understand the behavior of image data with conventional classification algorithms.</a:t>
            </a:r>
            <a:endParaRPr/>
          </a:p>
          <a:p>
            <a:pPr indent="-228600" lvl="0" marL="457200" rtl="0" algn="l">
              <a:lnSpc>
                <a:spcPct val="100000"/>
              </a:lnSpc>
              <a:spcBef>
                <a:spcPts val="360"/>
              </a:spcBef>
              <a:spcAft>
                <a:spcPts val="0"/>
              </a:spcAft>
              <a:buClr>
                <a:schemeClr val="dk1"/>
              </a:buClr>
              <a:buSzPts val="1800"/>
              <a:buNone/>
            </a:pPr>
            <a:r>
              <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2"/>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US" sz="2800"/>
              <a:t>Convolution Neural Networks(CNNs)</a:t>
            </a:r>
            <a:endParaRPr/>
          </a:p>
        </p:txBody>
      </p:sp>
      <p:sp>
        <p:nvSpPr>
          <p:cNvPr id="130" name="Google Shape;130;p12"/>
          <p:cNvSpPr txBox="1"/>
          <p:nvPr>
            <p:ph idx="1" type="body"/>
          </p:nvPr>
        </p:nvSpPr>
        <p:spPr>
          <a:xfrm>
            <a:off x="457200" y="1610179"/>
            <a:ext cx="8229600" cy="2984400"/>
          </a:xfrm>
          <a:prstGeom prst="rect">
            <a:avLst/>
          </a:prstGeom>
          <a:noFill/>
          <a:ln>
            <a:noFill/>
          </a:ln>
        </p:spPr>
        <p:txBody>
          <a:bodyPr anchorCtr="0" anchor="t" bIns="45700" lIns="91425" spcFirstLastPara="1" rIns="91425" wrap="square" tIns="45700">
            <a:normAutofit fontScale="25000" lnSpcReduction="20000"/>
          </a:bodyPr>
          <a:lstStyle/>
          <a:p>
            <a:pPr indent="-342900" lvl="0" marL="457200" rtl="0" algn="l">
              <a:lnSpc>
                <a:spcPct val="100000"/>
              </a:lnSpc>
              <a:spcBef>
                <a:spcPts val="1500"/>
              </a:spcBef>
              <a:spcAft>
                <a:spcPts val="0"/>
              </a:spcAft>
              <a:buSzPct val="128571"/>
              <a:buFont typeface="Arial"/>
              <a:buChar char="•"/>
            </a:pPr>
            <a:r>
              <a:rPr b="0" i="0" lang="en-US" sz="5600" u="none" strike="noStrike">
                <a:solidFill>
                  <a:srgbClr val="374151"/>
                </a:solidFill>
                <a:latin typeface="Calibri"/>
                <a:ea typeface="Calibri"/>
                <a:cs typeface="Calibri"/>
                <a:sym typeface="Calibri"/>
              </a:rPr>
              <a:t>CNNs (Convolutional Neural Networks) are deep learning models designed for visual data, particularly images.</a:t>
            </a:r>
            <a:endParaRPr/>
          </a:p>
          <a:p>
            <a:pPr indent="-342900" lvl="0" marL="457200" rtl="0" algn="l">
              <a:lnSpc>
                <a:spcPct val="100000"/>
              </a:lnSpc>
              <a:spcBef>
                <a:spcPts val="0"/>
              </a:spcBef>
              <a:spcAft>
                <a:spcPts val="0"/>
              </a:spcAft>
              <a:buSzPct val="128571"/>
              <a:buFont typeface="Arial"/>
              <a:buChar char="•"/>
            </a:pPr>
            <a:r>
              <a:rPr b="0" i="0" lang="en-US" sz="5600" u="none" strike="noStrike">
                <a:solidFill>
                  <a:srgbClr val="374151"/>
                </a:solidFill>
                <a:latin typeface="Calibri"/>
                <a:ea typeface="Calibri"/>
                <a:cs typeface="Calibri"/>
                <a:sym typeface="Calibri"/>
              </a:rPr>
              <a:t>They excel in computer vision tasks:</a:t>
            </a:r>
            <a:endParaRPr/>
          </a:p>
          <a:p>
            <a:pPr indent="-285750" lvl="1" marL="742950" rtl="0" algn="l">
              <a:lnSpc>
                <a:spcPct val="100000"/>
              </a:lnSpc>
              <a:spcBef>
                <a:spcPts val="0"/>
              </a:spcBef>
              <a:spcAft>
                <a:spcPts val="0"/>
              </a:spcAft>
              <a:buSzPct val="128571"/>
              <a:buFont typeface="Arial"/>
              <a:buChar char="•"/>
            </a:pPr>
            <a:r>
              <a:rPr b="0" i="0" lang="en-US" sz="5600" u="none" strike="noStrike">
                <a:solidFill>
                  <a:srgbClr val="374151"/>
                </a:solidFill>
                <a:latin typeface="Calibri"/>
                <a:ea typeface="Calibri"/>
                <a:cs typeface="Calibri"/>
                <a:sym typeface="Calibri"/>
              </a:rPr>
              <a:t>Image Classification: Assigning labels to images.</a:t>
            </a:r>
            <a:endParaRPr/>
          </a:p>
          <a:p>
            <a:pPr indent="-285750" lvl="1" marL="742950" rtl="0" algn="l">
              <a:lnSpc>
                <a:spcPct val="100000"/>
              </a:lnSpc>
              <a:spcBef>
                <a:spcPts val="0"/>
              </a:spcBef>
              <a:spcAft>
                <a:spcPts val="0"/>
              </a:spcAft>
              <a:buSzPct val="128571"/>
              <a:buFont typeface="Arial"/>
              <a:buChar char="•"/>
            </a:pPr>
            <a:r>
              <a:rPr b="0" i="0" lang="en-US" sz="5600" u="none" strike="noStrike">
                <a:solidFill>
                  <a:srgbClr val="374151"/>
                </a:solidFill>
                <a:latin typeface="Calibri"/>
                <a:ea typeface="Calibri"/>
                <a:cs typeface="Calibri"/>
                <a:sym typeface="Calibri"/>
              </a:rPr>
              <a:t>Object Detection: Identifying and localizing objects.</a:t>
            </a:r>
            <a:endParaRPr/>
          </a:p>
          <a:p>
            <a:pPr indent="-285750" lvl="1" marL="742950" rtl="0" algn="l">
              <a:lnSpc>
                <a:spcPct val="100000"/>
              </a:lnSpc>
              <a:spcBef>
                <a:spcPts val="0"/>
              </a:spcBef>
              <a:spcAft>
                <a:spcPts val="0"/>
              </a:spcAft>
              <a:buSzPct val="128571"/>
              <a:buFont typeface="Arial"/>
              <a:buChar char="•"/>
            </a:pPr>
            <a:r>
              <a:rPr b="0" i="0" lang="en-US" sz="5600" u="none" strike="noStrike">
                <a:solidFill>
                  <a:srgbClr val="374151"/>
                </a:solidFill>
                <a:latin typeface="Calibri"/>
                <a:ea typeface="Calibri"/>
                <a:cs typeface="Calibri"/>
                <a:sym typeface="Calibri"/>
              </a:rPr>
              <a:t>Image Segmentation: Labeling each pixel in an image.</a:t>
            </a:r>
            <a:endParaRPr/>
          </a:p>
          <a:p>
            <a:pPr indent="-342900" lvl="0" marL="457200" rtl="0" algn="l">
              <a:lnSpc>
                <a:spcPct val="100000"/>
              </a:lnSpc>
              <a:spcBef>
                <a:spcPts val="0"/>
              </a:spcBef>
              <a:spcAft>
                <a:spcPts val="0"/>
              </a:spcAft>
              <a:buSzPct val="128571"/>
              <a:buFont typeface="Arial"/>
              <a:buChar char="•"/>
            </a:pPr>
            <a:r>
              <a:rPr b="0" i="0" lang="en-US" sz="5600" u="none" strike="noStrike">
                <a:solidFill>
                  <a:srgbClr val="374151"/>
                </a:solidFill>
                <a:latin typeface="Calibri"/>
                <a:ea typeface="Calibri"/>
                <a:cs typeface="Calibri"/>
                <a:sym typeface="Calibri"/>
              </a:rPr>
              <a:t>CNNs automatically learn hierarchical features from raw pixel data.</a:t>
            </a:r>
            <a:endParaRPr/>
          </a:p>
          <a:p>
            <a:pPr indent="-342900" lvl="0" marL="457200" rtl="0" algn="l">
              <a:lnSpc>
                <a:spcPct val="100000"/>
              </a:lnSpc>
              <a:spcBef>
                <a:spcPts val="0"/>
              </a:spcBef>
              <a:spcAft>
                <a:spcPts val="0"/>
              </a:spcAft>
              <a:buSzPct val="128571"/>
              <a:buFont typeface="Arial"/>
              <a:buChar char="•"/>
            </a:pPr>
            <a:r>
              <a:rPr b="0" i="0" lang="en-US" sz="5600" u="none" strike="noStrike">
                <a:solidFill>
                  <a:srgbClr val="374151"/>
                </a:solidFill>
                <a:latin typeface="Calibri"/>
                <a:ea typeface="Calibri"/>
                <a:cs typeface="Calibri"/>
                <a:sym typeface="Calibri"/>
              </a:rPr>
              <a:t>They don't rely on handcrafted features, learning relevant features during training.</a:t>
            </a:r>
            <a:endParaRPr/>
          </a:p>
          <a:p>
            <a:pPr indent="-342900" lvl="0" marL="457200" rtl="0" algn="l">
              <a:lnSpc>
                <a:spcPct val="100000"/>
              </a:lnSpc>
              <a:spcBef>
                <a:spcPts val="0"/>
              </a:spcBef>
              <a:spcAft>
                <a:spcPts val="0"/>
              </a:spcAft>
              <a:buSzPct val="128571"/>
              <a:buFont typeface="Arial"/>
              <a:buChar char="•"/>
            </a:pPr>
            <a:r>
              <a:rPr b="0" i="0" lang="en-US" sz="5600" u="none" strike="noStrike">
                <a:solidFill>
                  <a:srgbClr val="374151"/>
                </a:solidFill>
                <a:latin typeface="Calibri"/>
                <a:ea typeface="Calibri"/>
                <a:cs typeface="Calibri"/>
                <a:sym typeface="Calibri"/>
              </a:rPr>
              <a:t>CNNs capture spatial dependencies and patterns using local receptive fields and weight sharing.</a:t>
            </a:r>
            <a:endParaRPr/>
          </a:p>
          <a:p>
            <a:pPr indent="-342900" lvl="0" marL="457200" rtl="0" algn="l">
              <a:lnSpc>
                <a:spcPct val="100000"/>
              </a:lnSpc>
              <a:spcBef>
                <a:spcPts val="0"/>
              </a:spcBef>
              <a:spcAft>
                <a:spcPts val="0"/>
              </a:spcAft>
              <a:buSzPct val="128571"/>
              <a:buFont typeface="Arial"/>
              <a:buChar char="•"/>
            </a:pPr>
            <a:r>
              <a:rPr b="0" i="0" lang="en-US" sz="5600" u="none" strike="noStrike">
                <a:solidFill>
                  <a:srgbClr val="374151"/>
                </a:solidFill>
                <a:latin typeface="Calibri"/>
                <a:ea typeface="Calibri"/>
                <a:cs typeface="Calibri"/>
                <a:sym typeface="Calibri"/>
              </a:rPr>
              <a:t>Through convolutions, pooling, and non-linear activations, CNNs learn abstract representations.</a:t>
            </a:r>
            <a:endParaRPr/>
          </a:p>
          <a:p>
            <a:pPr indent="-342900" lvl="0" marL="457200" rtl="0" algn="l">
              <a:lnSpc>
                <a:spcPct val="100000"/>
              </a:lnSpc>
              <a:spcBef>
                <a:spcPts val="0"/>
              </a:spcBef>
              <a:spcAft>
                <a:spcPts val="0"/>
              </a:spcAft>
              <a:buSzPct val="128571"/>
              <a:buFont typeface="Arial"/>
              <a:buChar char="•"/>
            </a:pPr>
            <a:r>
              <a:rPr b="0" i="0" lang="en-US" sz="5600" u="none" strike="noStrike">
                <a:solidFill>
                  <a:srgbClr val="374151"/>
                </a:solidFill>
                <a:latin typeface="Calibri"/>
                <a:ea typeface="Calibri"/>
                <a:cs typeface="Calibri"/>
                <a:sym typeface="Calibri"/>
              </a:rPr>
              <a:t>This enables recognition of complex visual patterns, textures, edges, and shapes.</a:t>
            </a:r>
            <a:endParaRPr/>
          </a:p>
          <a:p>
            <a:pPr indent="-342900" lvl="0" marL="457200" rtl="0" algn="l">
              <a:lnSpc>
                <a:spcPct val="100000"/>
              </a:lnSpc>
              <a:spcBef>
                <a:spcPts val="0"/>
              </a:spcBef>
              <a:spcAft>
                <a:spcPts val="0"/>
              </a:spcAft>
              <a:buSzPct val="128571"/>
              <a:buFont typeface="Arial"/>
              <a:buChar char="•"/>
            </a:pPr>
            <a:r>
              <a:rPr b="0" i="0" lang="en-US" sz="5600" u="none" strike="noStrike">
                <a:solidFill>
                  <a:srgbClr val="374151"/>
                </a:solidFill>
                <a:latin typeface="Calibri"/>
                <a:ea typeface="Calibri"/>
                <a:cs typeface="Calibri"/>
                <a:sym typeface="Calibri"/>
              </a:rPr>
              <a:t>CNNs have transformed computer vision in applications like autonomous driving, medical imaging, face recognition, and augmented reality.</a:t>
            </a:r>
            <a:endParaRPr/>
          </a:p>
          <a:p>
            <a:pPr indent="-342900" lvl="0" marL="457200" rtl="0" algn="l">
              <a:lnSpc>
                <a:spcPct val="100000"/>
              </a:lnSpc>
              <a:spcBef>
                <a:spcPts val="1500"/>
              </a:spcBef>
              <a:spcAft>
                <a:spcPts val="0"/>
              </a:spcAft>
              <a:buSzPct val="128571"/>
              <a:buFont typeface="Arial"/>
              <a:buChar char="•"/>
            </a:pPr>
            <a:r>
              <a:rPr b="0" i="0" lang="en-US" sz="5600" u="none" strike="noStrike">
                <a:solidFill>
                  <a:srgbClr val="374151"/>
                </a:solidFill>
                <a:latin typeface="Calibri"/>
                <a:ea typeface="Calibri"/>
                <a:cs typeface="Calibri"/>
                <a:sym typeface="Calibri"/>
              </a:rPr>
              <a:t>They are indispensable for processing and understanding visual data.</a:t>
            </a:r>
            <a:br>
              <a:rPr lang="en-US" sz="5600">
                <a:latin typeface="Calibri"/>
                <a:ea typeface="Calibri"/>
                <a:cs typeface="Calibri"/>
                <a:sym typeface="Calibri"/>
              </a:rPr>
            </a:br>
            <a:br>
              <a:rPr lang="en-US"/>
            </a:b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3"/>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US" sz="2800"/>
              <a:t>CNN Architecture</a:t>
            </a:r>
            <a:endParaRPr/>
          </a:p>
        </p:txBody>
      </p:sp>
      <p:sp>
        <p:nvSpPr>
          <p:cNvPr id="136" name="Google Shape;136;p13"/>
          <p:cNvSpPr txBox="1"/>
          <p:nvPr>
            <p:ph idx="1" type="body"/>
          </p:nvPr>
        </p:nvSpPr>
        <p:spPr>
          <a:xfrm>
            <a:off x="457200" y="1610179"/>
            <a:ext cx="8229600" cy="29844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US" sz="2000"/>
              <a:t>Convolutional Layers:</a:t>
            </a:r>
            <a:endParaRPr/>
          </a:p>
          <a:p>
            <a:pPr indent="-342900" lvl="0" marL="457200" rtl="0" algn="l">
              <a:lnSpc>
                <a:spcPct val="100000"/>
              </a:lnSpc>
              <a:spcBef>
                <a:spcPts val="360"/>
              </a:spcBef>
              <a:spcAft>
                <a:spcPts val="0"/>
              </a:spcAft>
              <a:buClr>
                <a:schemeClr val="dk1"/>
              </a:buClr>
              <a:buSzPts val="1800"/>
              <a:buChar char="•"/>
            </a:pPr>
            <a:r>
              <a:rPr lang="en-US" sz="2000"/>
              <a:t>Pooling Layers:</a:t>
            </a:r>
            <a:endParaRPr/>
          </a:p>
          <a:p>
            <a:pPr indent="-342900" lvl="0" marL="457200" rtl="0" algn="l">
              <a:lnSpc>
                <a:spcPct val="100000"/>
              </a:lnSpc>
              <a:spcBef>
                <a:spcPts val="360"/>
              </a:spcBef>
              <a:spcAft>
                <a:spcPts val="0"/>
              </a:spcAft>
              <a:buClr>
                <a:schemeClr val="dk1"/>
              </a:buClr>
              <a:buSzPts val="1800"/>
              <a:buChar char="•"/>
            </a:pPr>
            <a:r>
              <a:rPr lang="en-US" sz="2000"/>
              <a:t>Flatten Layer</a:t>
            </a:r>
            <a:endParaRPr/>
          </a:p>
          <a:p>
            <a:pPr indent="-342900" lvl="0" marL="457200" rtl="0" algn="l">
              <a:lnSpc>
                <a:spcPct val="100000"/>
              </a:lnSpc>
              <a:spcBef>
                <a:spcPts val="360"/>
              </a:spcBef>
              <a:spcAft>
                <a:spcPts val="0"/>
              </a:spcAft>
              <a:buClr>
                <a:schemeClr val="dk1"/>
              </a:buClr>
              <a:buSzPts val="1800"/>
              <a:buChar char="•"/>
            </a:pPr>
            <a:r>
              <a:rPr lang="en-US" sz="2000"/>
              <a:t> Fully Connected Layers:</a:t>
            </a:r>
            <a:endParaRPr/>
          </a:p>
          <a:p>
            <a:pPr indent="-342900" lvl="0" marL="457200" rtl="0" algn="l">
              <a:lnSpc>
                <a:spcPct val="100000"/>
              </a:lnSpc>
              <a:spcBef>
                <a:spcPts val="360"/>
              </a:spcBef>
              <a:spcAft>
                <a:spcPts val="0"/>
              </a:spcAft>
              <a:buClr>
                <a:schemeClr val="dk1"/>
              </a:buClr>
              <a:buSzPts val="1800"/>
              <a:buChar char="•"/>
            </a:pPr>
            <a:r>
              <a:rPr lang="en-US" sz="2000"/>
              <a:t> Activation Functions:</a:t>
            </a:r>
            <a:endParaRPr/>
          </a:p>
        </p:txBody>
      </p:sp>
      <p:pic>
        <p:nvPicPr>
          <p:cNvPr id="137" name="Google Shape;137;p13"/>
          <p:cNvPicPr preferRelativeResize="0"/>
          <p:nvPr/>
        </p:nvPicPr>
        <p:blipFill rotWithShape="1">
          <a:blip r:embed="rId3">
            <a:alphaModFix/>
          </a:blip>
          <a:srcRect b="0" l="0" r="0" t="0"/>
          <a:stretch/>
        </p:blipFill>
        <p:spPr>
          <a:xfrm>
            <a:off x="3859306" y="1517943"/>
            <a:ext cx="4827494" cy="23718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US" sz="2800"/>
              <a:t>CNN Implementation</a:t>
            </a:r>
            <a:endParaRPr/>
          </a:p>
        </p:txBody>
      </p:sp>
      <p:pic>
        <p:nvPicPr>
          <p:cNvPr id="143" name="Google Shape;143;p14"/>
          <p:cNvPicPr preferRelativeResize="0"/>
          <p:nvPr/>
        </p:nvPicPr>
        <p:blipFill rotWithShape="1">
          <a:blip r:embed="rId3">
            <a:alphaModFix/>
          </a:blip>
          <a:srcRect b="0" l="0" r="0" t="0"/>
          <a:stretch/>
        </p:blipFill>
        <p:spPr>
          <a:xfrm>
            <a:off x="4738306" y="1497862"/>
            <a:ext cx="4405694" cy="2147776"/>
          </a:xfrm>
          <a:prstGeom prst="rect">
            <a:avLst/>
          </a:prstGeom>
          <a:noFill/>
          <a:ln>
            <a:noFill/>
          </a:ln>
        </p:spPr>
      </p:pic>
      <p:sp>
        <p:nvSpPr>
          <p:cNvPr id="144" name="Google Shape;144;p14"/>
          <p:cNvSpPr txBox="1"/>
          <p:nvPr/>
        </p:nvSpPr>
        <p:spPr>
          <a:xfrm>
            <a:off x="329608" y="1733106"/>
            <a:ext cx="4242391" cy="181588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74151"/>
                </a:solidFill>
                <a:latin typeface="Arial"/>
                <a:ea typeface="Arial"/>
                <a:cs typeface="Arial"/>
                <a:sym typeface="Arial"/>
              </a:rPr>
              <a:t>The Image Data Generator class from Keras is used to generate batches of image data with real-time data augmentation.</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374151"/>
                </a:solidFill>
                <a:latin typeface="Arial"/>
                <a:ea typeface="Arial"/>
                <a:cs typeface="Arial"/>
                <a:sym typeface="Arial"/>
              </a:rPr>
              <a:t>Data generators are beneficial when working with large datasets, as they allow us to load and preprocess images in batches instead of loading all the data into memory at once.</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457199" y="679121"/>
            <a:ext cx="8339000" cy="333331"/>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SzPct val="111111"/>
              <a:buNone/>
            </a:pPr>
            <a:r>
              <a:rPr lang="en-US"/>
              <a:t>	</a:t>
            </a:r>
            <a:r>
              <a:rPr b="0" lang="en-US"/>
              <a:t>CNN implementation contd.</a:t>
            </a:r>
            <a:endParaRPr/>
          </a:p>
        </p:txBody>
      </p:sp>
      <p:sp>
        <p:nvSpPr>
          <p:cNvPr id="150" name="Google Shape;150;p15"/>
          <p:cNvSpPr txBox="1"/>
          <p:nvPr>
            <p:ph idx="2" type="body"/>
          </p:nvPr>
        </p:nvSpPr>
        <p:spPr>
          <a:xfrm>
            <a:off x="347801" y="1012452"/>
            <a:ext cx="3511818" cy="4131048"/>
          </a:xfrm>
          <a:prstGeom prst="rect">
            <a:avLst/>
          </a:prstGeom>
          <a:noFill/>
          <a:ln>
            <a:noFill/>
          </a:ln>
        </p:spPr>
        <p:txBody>
          <a:bodyPr anchorCtr="0" anchor="t" bIns="45700" lIns="91425" spcFirstLastPara="1" rIns="91425" wrap="square" tIns="45700">
            <a:normAutofit fontScale="55000" lnSpcReduction="20000"/>
          </a:bodyPr>
          <a:lstStyle/>
          <a:p>
            <a:pPr indent="-228600" lvl="0" marL="457200" rtl="0" algn="l">
              <a:lnSpc>
                <a:spcPct val="100000"/>
              </a:lnSpc>
              <a:spcBef>
                <a:spcPts val="280"/>
              </a:spcBef>
              <a:spcAft>
                <a:spcPts val="0"/>
              </a:spcAft>
              <a:buSzPct val="97902"/>
              <a:buFont typeface="Arial"/>
              <a:buChar char="•"/>
            </a:pPr>
            <a:r>
              <a:rPr b="0" i="0" lang="en-US" sz="2600">
                <a:solidFill>
                  <a:srgbClr val="374151"/>
                </a:solidFill>
                <a:latin typeface="Arial"/>
                <a:ea typeface="Arial"/>
                <a:cs typeface="Arial"/>
                <a:sym typeface="Arial"/>
              </a:rPr>
              <a:t>The model architecture is designed to progressively extract features from the input images using convolutional and pooling layers. The fully connected layers learn complex relationships between features, leading to the final classification of images into one of the three classes.</a:t>
            </a:r>
            <a:endParaRPr/>
          </a:p>
          <a:p>
            <a:pPr indent="-228600" lvl="0" marL="457200" rtl="0" algn="l">
              <a:lnSpc>
                <a:spcPct val="100000"/>
              </a:lnSpc>
              <a:spcBef>
                <a:spcPts val="280"/>
              </a:spcBef>
              <a:spcAft>
                <a:spcPts val="0"/>
              </a:spcAft>
              <a:buSzPct val="97902"/>
              <a:buFont typeface="Arial"/>
              <a:buChar char="•"/>
            </a:pPr>
            <a:r>
              <a:rPr b="0" i="0" lang="en-US" sz="2600">
                <a:solidFill>
                  <a:srgbClr val="374151"/>
                </a:solidFill>
                <a:latin typeface="Arial"/>
                <a:ea typeface="Arial"/>
                <a:cs typeface="Arial"/>
                <a:sym typeface="Arial"/>
              </a:rPr>
              <a:t>The model is trained using the data generators created earlier, allowing for efficient loading and preprocessing of image data in batches.</a:t>
            </a:r>
            <a:endParaRPr/>
          </a:p>
          <a:p>
            <a:pPr indent="-228600" lvl="0" marL="457200" rtl="0" algn="l">
              <a:lnSpc>
                <a:spcPct val="100000"/>
              </a:lnSpc>
              <a:spcBef>
                <a:spcPts val="280"/>
              </a:spcBef>
              <a:spcAft>
                <a:spcPts val="0"/>
              </a:spcAft>
              <a:buSzPct val="97902"/>
              <a:buFont typeface="Arial"/>
              <a:buChar char="•"/>
            </a:pPr>
            <a:r>
              <a:rPr b="0" i="0" lang="en-US" sz="2600">
                <a:solidFill>
                  <a:srgbClr val="374151"/>
                </a:solidFill>
                <a:latin typeface="Arial"/>
                <a:ea typeface="Arial"/>
                <a:cs typeface="Arial"/>
                <a:sym typeface="Arial"/>
              </a:rPr>
              <a:t>The training process aims to optimize the model's parameters (weights and biases) using the Adam optimizer and minimize the categorical cross-entropy loss.</a:t>
            </a:r>
            <a:endParaRPr/>
          </a:p>
          <a:p>
            <a:pPr indent="-228600" lvl="0" marL="457200" rtl="0" algn="l">
              <a:lnSpc>
                <a:spcPct val="100000"/>
              </a:lnSpc>
              <a:spcBef>
                <a:spcPts val="280"/>
              </a:spcBef>
              <a:spcAft>
                <a:spcPts val="0"/>
              </a:spcAft>
              <a:buSzPct val="97902"/>
              <a:buFont typeface="Arial"/>
              <a:buChar char="•"/>
            </a:pPr>
            <a:r>
              <a:rPr b="0" i="0" lang="en-US" sz="2600">
                <a:solidFill>
                  <a:srgbClr val="374151"/>
                </a:solidFill>
                <a:latin typeface="Arial"/>
                <a:ea typeface="Arial"/>
                <a:cs typeface="Arial"/>
                <a:sym typeface="Arial"/>
              </a:rPr>
              <a:t>The history variable captures the training metrics (loss and accuracy) for analysis and evaluation.</a:t>
            </a:r>
            <a:endParaRPr/>
          </a:p>
          <a:p>
            <a:pPr indent="-228600" lvl="0" marL="457200" rtl="0" algn="l">
              <a:lnSpc>
                <a:spcPct val="100000"/>
              </a:lnSpc>
              <a:spcBef>
                <a:spcPts val="280"/>
              </a:spcBef>
              <a:spcAft>
                <a:spcPts val="0"/>
              </a:spcAft>
              <a:buClr>
                <a:schemeClr val="dk1"/>
              </a:buClr>
              <a:buSzPct val="181818"/>
              <a:buNone/>
            </a:pPr>
            <a:r>
              <a:t/>
            </a:r>
            <a:endParaRPr/>
          </a:p>
          <a:p>
            <a:pPr indent="-228600" lvl="0" marL="457200" rtl="0" algn="l">
              <a:lnSpc>
                <a:spcPct val="100000"/>
              </a:lnSpc>
              <a:spcBef>
                <a:spcPts val="280"/>
              </a:spcBef>
              <a:spcAft>
                <a:spcPts val="0"/>
              </a:spcAft>
              <a:buClr>
                <a:schemeClr val="dk1"/>
              </a:buClr>
              <a:buSzPct val="181818"/>
              <a:buNone/>
            </a:pPr>
            <a:r>
              <a:t/>
            </a:r>
            <a:endParaRPr/>
          </a:p>
        </p:txBody>
      </p:sp>
      <p:pic>
        <p:nvPicPr>
          <p:cNvPr id="151" name="Google Shape;151;p15"/>
          <p:cNvPicPr preferRelativeResize="0"/>
          <p:nvPr/>
        </p:nvPicPr>
        <p:blipFill rotWithShape="1">
          <a:blip r:embed="rId3">
            <a:alphaModFix/>
          </a:blip>
          <a:srcRect b="0" l="0" r="0" t="0"/>
          <a:stretch/>
        </p:blipFill>
        <p:spPr>
          <a:xfrm>
            <a:off x="4104167" y="1609519"/>
            <a:ext cx="4692032" cy="252152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US" sz="2800"/>
              <a:t>Model performance</a:t>
            </a:r>
            <a:endParaRPr/>
          </a:p>
        </p:txBody>
      </p:sp>
      <p:sp>
        <p:nvSpPr>
          <p:cNvPr id="157" name="Google Shape;157;p16"/>
          <p:cNvSpPr txBox="1"/>
          <p:nvPr>
            <p:ph idx="1" type="body"/>
          </p:nvPr>
        </p:nvSpPr>
        <p:spPr>
          <a:xfrm>
            <a:off x="457200" y="1451426"/>
            <a:ext cx="4038600" cy="3173400"/>
          </a:xfrm>
          <a:prstGeom prst="rect">
            <a:avLst/>
          </a:prstGeom>
          <a:noFill/>
          <a:ln>
            <a:noFill/>
          </a:ln>
        </p:spPr>
        <p:txBody>
          <a:bodyPr anchorCtr="0" anchor="t" bIns="45700" lIns="91425" spcFirstLastPara="1" rIns="91425" wrap="square" tIns="45700">
            <a:normAutofit/>
          </a:bodyPr>
          <a:lstStyle/>
          <a:p>
            <a:pPr indent="-406400" lvl="0" marL="457200" rtl="0" algn="l">
              <a:lnSpc>
                <a:spcPct val="100000"/>
              </a:lnSpc>
              <a:spcBef>
                <a:spcPts val="560"/>
              </a:spcBef>
              <a:spcAft>
                <a:spcPts val="0"/>
              </a:spcAft>
              <a:buClr>
                <a:schemeClr val="dk1"/>
              </a:buClr>
              <a:buSzPts val="2800"/>
              <a:buChar char="•"/>
            </a:pPr>
            <a:r>
              <a:rPr lang="en-US" sz="1600"/>
              <a:t>Classification Report</a:t>
            </a:r>
            <a:r>
              <a:rPr lang="en-US"/>
              <a:t>	</a:t>
            </a:r>
            <a:endParaRPr/>
          </a:p>
        </p:txBody>
      </p:sp>
      <p:sp>
        <p:nvSpPr>
          <p:cNvPr id="158" name="Google Shape;158;p16"/>
          <p:cNvSpPr txBox="1"/>
          <p:nvPr>
            <p:ph idx="2" type="body"/>
          </p:nvPr>
        </p:nvSpPr>
        <p:spPr>
          <a:xfrm>
            <a:off x="4648200" y="1451426"/>
            <a:ext cx="4038600" cy="3173400"/>
          </a:xfrm>
          <a:prstGeom prst="rect">
            <a:avLst/>
          </a:prstGeom>
          <a:noFill/>
          <a:ln>
            <a:noFill/>
          </a:ln>
        </p:spPr>
        <p:txBody>
          <a:bodyPr anchorCtr="0" anchor="t" bIns="45700" lIns="91425" spcFirstLastPara="1" rIns="91425" wrap="square" tIns="45700">
            <a:normAutofit/>
          </a:bodyPr>
          <a:lstStyle/>
          <a:p>
            <a:pPr indent="-406400" lvl="0" marL="457200" rtl="0" algn="l">
              <a:lnSpc>
                <a:spcPct val="100000"/>
              </a:lnSpc>
              <a:spcBef>
                <a:spcPts val="560"/>
              </a:spcBef>
              <a:spcAft>
                <a:spcPts val="0"/>
              </a:spcAft>
              <a:buClr>
                <a:schemeClr val="dk1"/>
              </a:buClr>
              <a:buSzPts val="2800"/>
              <a:buChar char="•"/>
            </a:pPr>
            <a:r>
              <a:rPr lang="en-US" sz="1600"/>
              <a:t>Confusion Matrix</a:t>
            </a:r>
            <a:endParaRPr/>
          </a:p>
          <a:p>
            <a:pPr indent="0" lvl="0" marL="50800" rtl="0" algn="l">
              <a:lnSpc>
                <a:spcPct val="100000"/>
              </a:lnSpc>
              <a:spcBef>
                <a:spcPts val="560"/>
              </a:spcBef>
              <a:spcAft>
                <a:spcPts val="0"/>
              </a:spcAft>
              <a:buSzPts val="2800"/>
              <a:buNone/>
            </a:pPr>
            <a:r>
              <a:t/>
            </a:r>
            <a:endParaRPr/>
          </a:p>
        </p:txBody>
      </p:sp>
      <p:pic>
        <p:nvPicPr>
          <p:cNvPr id="159" name="Google Shape;159;p16"/>
          <p:cNvPicPr preferRelativeResize="0"/>
          <p:nvPr/>
        </p:nvPicPr>
        <p:blipFill rotWithShape="1">
          <a:blip r:embed="rId3">
            <a:alphaModFix/>
          </a:blip>
          <a:srcRect b="0" l="0" r="0" t="0"/>
          <a:stretch/>
        </p:blipFill>
        <p:spPr>
          <a:xfrm>
            <a:off x="457200" y="2377207"/>
            <a:ext cx="3986385" cy="1169581"/>
          </a:xfrm>
          <a:prstGeom prst="rect">
            <a:avLst/>
          </a:prstGeom>
          <a:noFill/>
          <a:ln>
            <a:noFill/>
          </a:ln>
        </p:spPr>
      </p:pic>
      <p:pic>
        <p:nvPicPr>
          <p:cNvPr id="160" name="Google Shape;160;p16"/>
          <p:cNvPicPr preferRelativeResize="0"/>
          <p:nvPr/>
        </p:nvPicPr>
        <p:blipFill rotWithShape="1">
          <a:blip r:embed="rId4">
            <a:alphaModFix/>
          </a:blip>
          <a:srcRect b="0" l="0" r="0" t="0"/>
          <a:stretch/>
        </p:blipFill>
        <p:spPr>
          <a:xfrm>
            <a:off x="4729776" y="2033976"/>
            <a:ext cx="3627414" cy="28482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457200" y="548921"/>
            <a:ext cx="8229600" cy="59939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US" sz="2800"/>
              <a:t>MobileNetV2</a:t>
            </a:r>
            <a:endParaRPr/>
          </a:p>
        </p:txBody>
      </p:sp>
      <p:sp>
        <p:nvSpPr>
          <p:cNvPr id="166" name="Google Shape;166;p17"/>
          <p:cNvSpPr txBox="1"/>
          <p:nvPr>
            <p:ph idx="1" type="body"/>
          </p:nvPr>
        </p:nvSpPr>
        <p:spPr>
          <a:xfrm>
            <a:off x="318977" y="1148316"/>
            <a:ext cx="8825023" cy="3995184"/>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360"/>
              </a:spcBef>
              <a:spcAft>
                <a:spcPts val="0"/>
              </a:spcAft>
              <a:buClr>
                <a:schemeClr val="dk1"/>
              </a:buClr>
              <a:buSzPts val="1100"/>
              <a:buFont typeface="Arial"/>
              <a:buNone/>
            </a:pPr>
            <a:r>
              <a:rPr lang="en-US" sz="1800">
                <a:highlight>
                  <a:schemeClr val="lt1"/>
                </a:highlight>
                <a:latin typeface="Arial"/>
                <a:ea typeface="Arial"/>
                <a:cs typeface="Arial"/>
                <a:sym typeface="Arial"/>
              </a:rPr>
              <a:t>Mobile Net is a convolutional neural network that employs a type of convolution known as depth wise separable convolution. Convolution of this form separates spatial and channel-wise operations, making it more efficient.</a:t>
            </a:r>
            <a:endParaRPr sz="1800">
              <a:highlight>
                <a:schemeClr val="lt1"/>
              </a:highlight>
              <a:latin typeface="Arial"/>
              <a:ea typeface="Arial"/>
              <a:cs typeface="Arial"/>
              <a:sym typeface="Arial"/>
            </a:endParaRPr>
          </a:p>
          <a:p>
            <a:pPr indent="-228600" lvl="0" marL="457200" rtl="0" algn="l">
              <a:lnSpc>
                <a:spcPct val="100000"/>
              </a:lnSpc>
              <a:spcBef>
                <a:spcPts val="360"/>
              </a:spcBef>
              <a:spcAft>
                <a:spcPts val="0"/>
              </a:spcAft>
              <a:buClr>
                <a:schemeClr val="dk1"/>
              </a:buClr>
              <a:buSzPts val="1100"/>
              <a:buNone/>
            </a:pPr>
            <a:r>
              <a:rPr lang="en-US" sz="1800">
                <a:highlight>
                  <a:schemeClr val="lt1"/>
                </a:highlight>
                <a:latin typeface="Arial"/>
                <a:ea typeface="Arial"/>
                <a:cs typeface="Arial"/>
                <a:sym typeface="Arial"/>
              </a:rPr>
              <a:t>The Mobile Net architecture contains 17 bottleneck levels, each with a variable number of output channels and strides. </a:t>
            </a:r>
            <a:endParaRPr sz="1800">
              <a:highlight>
                <a:schemeClr val="lt1"/>
              </a:highlight>
              <a:latin typeface="Arial"/>
              <a:ea typeface="Arial"/>
              <a:cs typeface="Arial"/>
              <a:sym typeface="Arial"/>
            </a:endParaRPr>
          </a:p>
          <a:p>
            <a:pPr indent="-228600" lvl="0" marL="457200" rtl="0" algn="l">
              <a:lnSpc>
                <a:spcPct val="100000"/>
              </a:lnSpc>
              <a:spcBef>
                <a:spcPts val="360"/>
              </a:spcBef>
              <a:spcAft>
                <a:spcPts val="0"/>
              </a:spcAft>
              <a:buClr>
                <a:schemeClr val="dk1"/>
              </a:buClr>
              <a:buSzPts val="1100"/>
              <a:buNone/>
            </a:pPr>
            <a:r>
              <a:rPr lang="en-US" sz="1800">
                <a:highlight>
                  <a:schemeClr val="lt1"/>
                </a:highlight>
                <a:latin typeface="Arial"/>
                <a:ea typeface="Arial"/>
                <a:cs typeface="Arial"/>
                <a:sym typeface="Arial"/>
              </a:rPr>
              <a:t>Each bottleneck layer is made up of three parts:Expansion Block: By increasing the number of input channels, the network is able to capture more diverse information from the input data.</a:t>
            </a:r>
            <a:endParaRPr sz="1800">
              <a:highlight>
                <a:schemeClr val="lt1"/>
              </a:highlight>
              <a:latin typeface="Arial"/>
              <a:ea typeface="Arial"/>
              <a:cs typeface="Arial"/>
              <a:sym typeface="Arial"/>
            </a:endParaRPr>
          </a:p>
          <a:p>
            <a:pPr indent="-228600" lvl="0" marL="457200" rtl="0" algn="l">
              <a:lnSpc>
                <a:spcPct val="100000"/>
              </a:lnSpc>
              <a:spcBef>
                <a:spcPts val="360"/>
              </a:spcBef>
              <a:spcAft>
                <a:spcPts val="0"/>
              </a:spcAft>
              <a:buClr>
                <a:schemeClr val="dk1"/>
              </a:buClr>
              <a:buSzPts val="1100"/>
              <a:buFont typeface="Arial"/>
              <a:buNone/>
            </a:pPr>
            <a:r>
              <a:rPr lang="en-US" sz="1800">
                <a:highlight>
                  <a:schemeClr val="lt1"/>
                </a:highlight>
                <a:latin typeface="Arial"/>
                <a:ea typeface="Arial"/>
                <a:cs typeface="Arial"/>
                <a:sym typeface="Arial"/>
              </a:rPr>
              <a:t>Depth wise Block: A depth wise convolution is used with a specific stride in this block. This convolution operation is primarily concerned with capturing spatial relationships between input data, such as edges and textures.</a:t>
            </a:r>
            <a:endParaRPr sz="1800">
              <a:highlight>
                <a:schemeClr val="lt1"/>
              </a:highlight>
              <a:latin typeface="Arial"/>
              <a:ea typeface="Arial"/>
              <a:cs typeface="Arial"/>
              <a:sym typeface="Arial"/>
            </a:endParaRPr>
          </a:p>
          <a:p>
            <a:pPr indent="-228600" lvl="0" marL="457200" rtl="0" algn="l">
              <a:lnSpc>
                <a:spcPct val="100000"/>
              </a:lnSpc>
              <a:spcBef>
                <a:spcPts val="360"/>
              </a:spcBef>
              <a:spcAft>
                <a:spcPts val="0"/>
              </a:spcAft>
              <a:buClr>
                <a:schemeClr val="dk1"/>
              </a:buClr>
              <a:buSzPts val="4500"/>
              <a:buNone/>
            </a:pPr>
            <a:r>
              <a:t/>
            </a:r>
            <a:endParaRPr sz="1200">
              <a:highlight>
                <a:schemeClr val="lt1"/>
              </a:highlight>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t>Model performance</a:t>
            </a:r>
            <a:endParaRPr/>
          </a:p>
        </p:txBody>
      </p:sp>
      <p:pic>
        <p:nvPicPr>
          <p:cNvPr id="172" name="Google Shape;172;p18"/>
          <p:cNvPicPr preferRelativeResize="0"/>
          <p:nvPr/>
        </p:nvPicPr>
        <p:blipFill rotWithShape="1">
          <a:blip r:embed="rId3">
            <a:alphaModFix/>
          </a:blip>
          <a:srcRect b="0" l="0" r="0" t="0"/>
          <a:stretch/>
        </p:blipFill>
        <p:spPr>
          <a:xfrm>
            <a:off x="255181" y="2096314"/>
            <a:ext cx="4325089" cy="2624542"/>
          </a:xfrm>
          <a:prstGeom prst="rect">
            <a:avLst/>
          </a:prstGeom>
          <a:noFill/>
          <a:ln>
            <a:noFill/>
          </a:ln>
        </p:spPr>
      </p:pic>
      <p:pic>
        <p:nvPicPr>
          <p:cNvPr id="173" name="Google Shape;173;p18"/>
          <p:cNvPicPr preferRelativeResize="0"/>
          <p:nvPr/>
        </p:nvPicPr>
        <p:blipFill rotWithShape="1">
          <a:blip r:embed="rId4">
            <a:alphaModFix/>
          </a:blip>
          <a:srcRect b="0" l="0" r="0" t="0"/>
          <a:stretch/>
        </p:blipFill>
        <p:spPr>
          <a:xfrm>
            <a:off x="4377634" y="2097433"/>
            <a:ext cx="4084781" cy="254743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US" sz="2800"/>
              <a:t>Model performance contd.</a:t>
            </a:r>
            <a:endParaRPr/>
          </a:p>
        </p:txBody>
      </p:sp>
      <p:sp>
        <p:nvSpPr>
          <p:cNvPr id="179" name="Google Shape;179;p19"/>
          <p:cNvSpPr txBox="1"/>
          <p:nvPr>
            <p:ph idx="1" type="body"/>
          </p:nvPr>
        </p:nvSpPr>
        <p:spPr>
          <a:xfrm>
            <a:off x="457200" y="1451426"/>
            <a:ext cx="4038600" cy="3173400"/>
          </a:xfrm>
          <a:prstGeom prst="rect">
            <a:avLst/>
          </a:prstGeom>
          <a:noFill/>
          <a:ln>
            <a:noFill/>
          </a:ln>
        </p:spPr>
        <p:txBody>
          <a:bodyPr anchorCtr="0" anchor="t" bIns="45700" lIns="91425" spcFirstLastPara="1" rIns="91425" wrap="square" tIns="45700">
            <a:normAutofit/>
          </a:bodyPr>
          <a:lstStyle/>
          <a:p>
            <a:pPr indent="-406400" lvl="0" marL="457200" rtl="0" algn="l">
              <a:lnSpc>
                <a:spcPct val="100000"/>
              </a:lnSpc>
              <a:spcBef>
                <a:spcPts val="560"/>
              </a:spcBef>
              <a:spcAft>
                <a:spcPts val="0"/>
              </a:spcAft>
              <a:buClr>
                <a:schemeClr val="dk1"/>
              </a:buClr>
              <a:buSzPts val="2800"/>
              <a:buChar char="•"/>
            </a:pPr>
            <a:r>
              <a:rPr lang="en-US" sz="1600"/>
              <a:t>Test accuracy for this model is </a:t>
            </a:r>
            <a:endParaRPr/>
          </a:p>
        </p:txBody>
      </p:sp>
      <p:sp>
        <p:nvSpPr>
          <p:cNvPr id="180" name="Google Shape;180;p19"/>
          <p:cNvSpPr txBox="1"/>
          <p:nvPr>
            <p:ph idx="2" type="body"/>
          </p:nvPr>
        </p:nvSpPr>
        <p:spPr>
          <a:xfrm>
            <a:off x="4648200" y="1451426"/>
            <a:ext cx="4038600" cy="3173400"/>
          </a:xfrm>
          <a:prstGeom prst="rect">
            <a:avLst/>
          </a:prstGeom>
          <a:noFill/>
          <a:ln>
            <a:noFill/>
          </a:ln>
        </p:spPr>
        <p:txBody>
          <a:bodyPr anchorCtr="0" anchor="t" bIns="45700" lIns="91425" spcFirstLastPara="1" rIns="91425" wrap="square" tIns="45700">
            <a:normAutofit/>
          </a:bodyPr>
          <a:lstStyle/>
          <a:p>
            <a:pPr indent="0" lvl="0" marL="50800" rtl="0" algn="l">
              <a:lnSpc>
                <a:spcPct val="100000"/>
              </a:lnSpc>
              <a:spcBef>
                <a:spcPts val="560"/>
              </a:spcBef>
              <a:spcAft>
                <a:spcPts val="0"/>
              </a:spcAft>
              <a:buSzPts val="2800"/>
              <a:buNone/>
            </a:pPr>
            <a:r>
              <a:t/>
            </a:r>
            <a:endParaRPr/>
          </a:p>
        </p:txBody>
      </p:sp>
      <p:pic>
        <p:nvPicPr>
          <p:cNvPr id="181" name="Google Shape;181;p19"/>
          <p:cNvPicPr preferRelativeResize="0"/>
          <p:nvPr/>
        </p:nvPicPr>
        <p:blipFill rotWithShape="1">
          <a:blip r:embed="rId3">
            <a:alphaModFix/>
          </a:blip>
          <a:srcRect b="0" l="0" r="0" t="0"/>
          <a:stretch/>
        </p:blipFill>
        <p:spPr>
          <a:xfrm>
            <a:off x="4648200" y="1659826"/>
            <a:ext cx="4176188" cy="2965000"/>
          </a:xfrm>
          <a:prstGeom prst="rect">
            <a:avLst/>
          </a:prstGeom>
          <a:noFill/>
          <a:ln>
            <a:noFill/>
          </a:ln>
        </p:spPr>
      </p:pic>
      <p:pic>
        <p:nvPicPr>
          <p:cNvPr id="182" name="Google Shape;182;p19"/>
          <p:cNvPicPr preferRelativeResize="0"/>
          <p:nvPr/>
        </p:nvPicPr>
        <p:blipFill rotWithShape="1">
          <a:blip r:embed="rId4">
            <a:alphaModFix/>
          </a:blip>
          <a:srcRect b="0" l="0" r="0" t="0"/>
          <a:stretch/>
        </p:blipFill>
        <p:spPr>
          <a:xfrm>
            <a:off x="457200" y="2769386"/>
            <a:ext cx="3915425" cy="10273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800"/>
              <a:buNone/>
            </a:pPr>
            <a:r>
              <a:rPr b="0" i="0" lang="en-US" sz="2800">
                <a:solidFill>
                  <a:srgbClr val="374151"/>
                </a:solidFill>
                <a:latin typeface="Arial"/>
                <a:ea typeface="Arial"/>
                <a:cs typeface="Arial"/>
                <a:sym typeface="Arial"/>
              </a:rPr>
              <a:t>Binary Classification for Tumor Detection</a:t>
            </a:r>
            <a:br>
              <a:rPr b="0" i="0" lang="en-US" sz="2800">
                <a:solidFill>
                  <a:srgbClr val="374151"/>
                </a:solidFill>
                <a:latin typeface="Arial"/>
                <a:ea typeface="Arial"/>
                <a:cs typeface="Arial"/>
                <a:sym typeface="Arial"/>
              </a:rPr>
            </a:br>
            <a:endParaRPr sz="2800"/>
          </a:p>
        </p:txBody>
      </p:sp>
      <p:sp>
        <p:nvSpPr>
          <p:cNvPr id="188" name="Google Shape;188;p20"/>
          <p:cNvSpPr txBox="1"/>
          <p:nvPr>
            <p:ph idx="1" type="body"/>
          </p:nvPr>
        </p:nvSpPr>
        <p:spPr>
          <a:xfrm>
            <a:off x="285750" y="1047752"/>
            <a:ext cx="8496900" cy="4002600"/>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360"/>
              </a:spcBef>
              <a:spcAft>
                <a:spcPts val="0"/>
              </a:spcAft>
              <a:buSzPts val="1800"/>
              <a:buNone/>
            </a:pPr>
            <a:r>
              <a:rPr b="0" i="0" lang="en-US" sz="1600">
                <a:solidFill>
                  <a:srgbClr val="374151"/>
                </a:solidFill>
                <a:latin typeface="Arial"/>
                <a:ea typeface="Arial"/>
                <a:cs typeface="Arial"/>
                <a:sym typeface="Arial"/>
              </a:rPr>
              <a:t>Problem Background:</a:t>
            </a:r>
            <a:endParaRPr/>
          </a:p>
          <a:p>
            <a:pPr indent="-342900" lvl="0" marL="457200" rtl="0" algn="l">
              <a:lnSpc>
                <a:spcPct val="100000"/>
              </a:lnSpc>
              <a:spcBef>
                <a:spcPts val="360"/>
              </a:spcBef>
              <a:spcAft>
                <a:spcPts val="0"/>
              </a:spcAft>
              <a:buSzPts val="1800"/>
              <a:buFont typeface="Arial"/>
              <a:buChar char="•"/>
            </a:pPr>
            <a:r>
              <a:rPr b="0" i="0" lang="en-US" sz="1600">
                <a:solidFill>
                  <a:srgbClr val="374151"/>
                </a:solidFill>
                <a:latin typeface="Arial"/>
                <a:ea typeface="Arial"/>
                <a:cs typeface="Arial"/>
                <a:sym typeface="Arial"/>
              </a:rPr>
              <a:t>Initial attempt: Multiclass classification using CNNs for tumor detection.</a:t>
            </a:r>
            <a:endParaRPr/>
          </a:p>
          <a:p>
            <a:pPr indent="-342900" lvl="0" marL="457200" rtl="0" algn="l">
              <a:lnSpc>
                <a:spcPct val="100000"/>
              </a:lnSpc>
              <a:spcBef>
                <a:spcPts val="360"/>
              </a:spcBef>
              <a:spcAft>
                <a:spcPts val="0"/>
              </a:spcAft>
              <a:buSzPts val="1800"/>
              <a:buFont typeface="Arial"/>
              <a:buChar char="•"/>
            </a:pPr>
            <a:r>
              <a:rPr b="0" i="0" lang="en-US" sz="1600">
                <a:solidFill>
                  <a:srgbClr val="374151"/>
                </a:solidFill>
                <a:latin typeface="Arial"/>
                <a:ea typeface="Arial"/>
                <a:cs typeface="Arial"/>
                <a:sym typeface="Arial"/>
              </a:rPr>
              <a:t>Challenge: CNNs were not performing well in the multiclass setting.</a:t>
            </a:r>
            <a:endParaRPr/>
          </a:p>
          <a:p>
            <a:pPr indent="0" lvl="0" marL="114300" rtl="0" algn="l">
              <a:lnSpc>
                <a:spcPct val="100000"/>
              </a:lnSpc>
              <a:spcBef>
                <a:spcPts val="360"/>
              </a:spcBef>
              <a:spcAft>
                <a:spcPts val="0"/>
              </a:spcAft>
              <a:buSzPts val="1800"/>
              <a:buNone/>
            </a:pPr>
            <a:r>
              <a:rPr b="0" i="0" lang="en-US" sz="1600">
                <a:solidFill>
                  <a:srgbClr val="374151"/>
                </a:solidFill>
                <a:latin typeface="Arial"/>
                <a:ea typeface="Arial"/>
                <a:cs typeface="Arial"/>
                <a:sym typeface="Arial"/>
              </a:rPr>
              <a:t>Solution: Converted the problem into a binary classification task.</a:t>
            </a:r>
            <a:endParaRPr/>
          </a:p>
          <a:p>
            <a:pPr indent="-342900" lvl="0" marL="457200" rtl="0" algn="l">
              <a:lnSpc>
                <a:spcPct val="100000"/>
              </a:lnSpc>
              <a:spcBef>
                <a:spcPts val="360"/>
              </a:spcBef>
              <a:spcAft>
                <a:spcPts val="0"/>
              </a:spcAft>
              <a:buSzPts val="1800"/>
              <a:buFont typeface="Arial"/>
              <a:buChar char="•"/>
            </a:pPr>
            <a:r>
              <a:rPr b="0" i="0" lang="en-US" sz="1600">
                <a:solidFill>
                  <a:srgbClr val="374151"/>
                </a:solidFill>
                <a:latin typeface="Arial"/>
                <a:ea typeface="Arial"/>
                <a:cs typeface="Arial"/>
                <a:sym typeface="Arial"/>
              </a:rPr>
              <a:t>Categorized images into two classes:</a:t>
            </a:r>
            <a:endParaRPr/>
          </a:p>
          <a:p>
            <a:pPr indent="0" lvl="0" marL="114300" rtl="0" algn="l">
              <a:lnSpc>
                <a:spcPct val="100000"/>
              </a:lnSpc>
              <a:spcBef>
                <a:spcPts val="360"/>
              </a:spcBef>
              <a:spcAft>
                <a:spcPts val="0"/>
              </a:spcAft>
              <a:buSzPts val="1800"/>
              <a:buNone/>
            </a:pPr>
            <a:r>
              <a:rPr lang="en-US" sz="1600">
                <a:solidFill>
                  <a:srgbClr val="374151"/>
                </a:solidFill>
                <a:latin typeface="Arial"/>
                <a:ea typeface="Arial"/>
                <a:cs typeface="Arial"/>
                <a:sym typeface="Arial"/>
              </a:rPr>
              <a:t>	</a:t>
            </a:r>
            <a:r>
              <a:rPr b="0" i="0" lang="en-US" sz="1600">
                <a:solidFill>
                  <a:srgbClr val="374151"/>
                </a:solidFill>
                <a:latin typeface="Arial"/>
                <a:ea typeface="Arial"/>
                <a:cs typeface="Arial"/>
                <a:sym typeface="Arial"/>
              </a:rPr>
              <a:t>a) Tumor: Combined non-viable and viable tumor images.</a:t>
            </a:r>
            <a:endParaRPr/>
          </a:p>
          <a:p>
            <a:pPr indent="0" lvl="0" marL="114300" rtl="0" algn="l">
              <a:lnSpc>
                <a:spcPct val="100000"/>
              </a:lnSpc>
              <a:spcBef>
                <a:spcPts val="360"/>
              </a:spcBef>
              <a:spcAft>
                <a:spcPts val="0"/>
              </a:spcAft>
              <a:buSzPts val="1800"/>
              <a:buNone/>
            </a:pPr>
            <a:r>
              <a:rPr lang="en-US" sz="1600">
                <a:solidFill>
                  <a:srgbClr val="374151"/>
                </a:solidFill>
                <a:latin typeface="Arial"/>
                <a:ea typeface="Arial"/>
                <a:cs typeface="Arial"/>
                <a:sym typeface="Arial"/>
              </a:rPr>
              <a:t>	</a:t>
            </a:r>
            <a:r>
              <a:rPr b="0" i="0" lang="en-US" sz="1600">
                <a:solidFill>
                  <a:srgbClr val="374151"/>
                </a:solidFill>
                <a:latin typeface="Arial"/>
                <a:ea typeface="Arial"/>
                <a:cs typeface="Arial"/>
                <a:sym typeface="Arial"/>
              </a:rPr>
              <a:t>b) No Tumor: All remaining images without tumor.</a:t>
            </a:r>
            <a:endParaRPr/>
          </a:p>
          <a:p>
            <a:pPr indent="0" lvl="0" marL="114300" rtl="0" algn="l">
              <a:lnSpc>
                <a:spcPct val="100000"/>
              </a:lnSpc>
              <a:spcBef>
                <a:spcPts val="360"/>
              </a:spcBef>
              <a:spcAft>
                <a:spcPts val="0"/>
              </a:spcAft>
              <a:buSzPts val="1800"/>
              <a:buNone/>
            </a:pPr>
            <a:r>
              <a:rPr b="0" i="0" lang="en-US" sz="1600">
                <a:solidFill>
                  <a:srgbClr val="374151"/>
                </a:solidFill>
                <a:latin typeface="Arial"/>
                <a:ea typeface="Arial"/>
                <a:cs typeface="Arial"/>
                <a:sym typeface="Arial"/>
              </a:rPr>
              <a:t>Model Training:</a:t>
            </a:r>
            <a:endParaRPr/>
          </a:p>
          <a:p>
            <a:pPr indent="-342900" lvl="0" marL="457200" rtl="0" algn="l">
              <a:lnSpc>
                <a:spcPct val="100000"/>
              </a:lnSpc>
              <a:spcBef>
                <a:spcPts val="360"/>
              </a:spcBef>
              <a:spcAft>
                <a:spcPts val="0"/>
              </a:spcAft>
              <a:buSzPts val="1800"/>
              <a:buFont typeface="Arial"/>
              <a:buChar char="•"/>
            </a:pPr>
            <a:r>
              <a:rPr b="0" i="0" lang="en-US" sz="1600">
                <a:solidFill>
                  <a:srgbClr val="374151"/>
                </a:solidFill>
                <a:latin typeface="Arial"/>
                <a:ea typeface="Arial"/>
                <a:cs typeface="Arial"/>
                <a:sym typeface="Arial"/>
              </a:rPr>
              <a:t>Trained a new CNN model tailored for binary classification.</a:t>
            </a:r>
            <a:endParaRPr/>
          </a:p>
          <a:p>
            <a:pPr indent="-342900" lvl="0" marL="457200" rtl="0" algn="l">
              <a:lnSpc>
                <a:spcPct val="100000"/>
              </a:lnSpc>
              <a:spcBef>
                <a:spcPts val="360"/>
              </a:spcBef>
              <a:spcAft>
                <a:spcPts val="0"/>
              </a:spcAft>
              <a:buSzPts val="1800"/>
              <a:buFont typeface="Arial"/>
              <a:buChar char="•"/>
            </a:pPr>
            <a:r>
              <a:rPr b="0" i="0" lang="en-US" sz="1600">
                <a:solidFill>
                  <a:srgbClr val="374151"/>
                </a:solidFill>
                <a:latin typeface="Arial"/>
                <a:ea typeface="Arial"/>
                <a:cs typeface="Arial"/>
                <a:sym typeface="Arial"/>
              </a:rPr>
              <a:t>Modified architecture with two output neurons representing Tumor and No Tumor classes.</a:t>
            </a:r>
            <a:endParaRPr/>
          </a:p>
          <a:p>
            <a:pPr indent="-342900" lvl="0" marL="457200" rtl="0" algn="l">
              <a:lnSpc>
                <a:spcPct val="100000"/>
              </a:lnSpc>
              <a:spcBef>
                <a:spcPts val="360"/>
              </a:spcBef>
              <a:spcAft>
                <a:spcPts val="0"/>
              </a:spcAft>
              <a:buSzPts val="1800"/>
              <a:buFont typeface="Arial"/>
              <a:buChar char="•"/>
            </a:pPr>
            <a:r>
              <a:rPr b="0" i="0" lang="en-US" sz="1600">
                <a:solidFill>
                  <a:srgbClr val="374151"/>
                </a:solidFill>
                <a:latin typeface="Arial"/>
                <a:ea typeface="Arial"/>
                <a:cs typeface="Arial"/>
                <a:sym typeface="Arial"/>
              </a:rPr>
              <a:t>Focused on optimizing the model to accurately distinguish tumor and non-tumor images.</a:t>
            </a:r>
            <a:endParaRPr/>
          </a:p>
          <a:p>
            <a:pPr indent="-228600" lvl="0" marL="457200" rtl="0" algn="l">
              <a:lnSpc>
                <a:spcPct val="100000"/>
              </a:lnSpc>
              <a:spcBef>
                <a:spcPts val="360"/>
              </a:spcBef>
              <a:spcAft>
                <a:spcPts val="0"/>
              </a:spcAft>
              <a:buClr>
                <a:schemeClr val="dk1"/>
              </a:buClr>
              <a:buSzPts val="1800"/>
              <a:buNone/>
            </a:pPr>
            <a:r>
              <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2"/>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45454"/>
              <a:buNone/>
            </a:pPr>
            <a:r>
              <a:rPr lang="en-US"/>
              <a:t>Abstract</a:t>
            </a:r>
            <a:endParaRPr/>
          </a:p>
        </p:txBody>
      </p:sp>
      <p:sp>
        <p:nvSpPr>
          <p:cNvPr id="72" name="Google Shape;72;p2"/>
          <p:cNvSpPr txBox="1"/>
          <p:nvPr>
            <p:ph idx="1" type="body"/>
          </p:nvPr>
        </p:nvSpPr>
        <p:spPr>
          <a:xfrm>
            <a:off x="457200" y="1610179"/>
            <a:ext cx="8229600" cy="2984400"/>
          </a:xfrm>
          <a:prstGeom prst="rect">
            <a:avLst/>
          </a:prstGeom>
          <a:noFill/>
          <a:ln>
            <a:noFill/>
          </a:ln>
        </p:spPr>
        <p:txBody>
          <a:bodyPr anchorCtr="0" anchor="t" bIns="45700" lIns="91425" spcFirstLastPara="1" rIns="91425" wrap="square" tIns="45700">
            <a:normAutofit fontScale="55000" lnSpcReduction="10000"/>
          </a:bodyPr>
          <a:lstStyle/>
          <a:p>
            <a:pPr indent="-342900" lvl="0" marL="457200" rtl="0" algn="l">
              <a:lnSpc>
                <a:spcPct val="100000"/>
              </a:lnSpc>
              <a:spcBef>
                <a:spcPts val="360"/>
              </a:spcBef>
              <a:spcAft>
                <a:spcPts val="0"/>
              </a:spcAft>
              <a:buClr>
                <a:schemeClr val="dk1"/>
              </a:buClr>
              <a:buSzPct val="102272"/>
              <a:buChar char="•"/>
            </a:pPr>
            <a:r>
              <a:rPr lang="en-US"/>
              <a:t>Bone cancer, particularly osteosarcoma, is a serious health concern requiring early and accurate detection.</a:t>
            </a:r>
            <a:endParaRPr/>
          </a:p>
          <a:p>
            <a:pPr indent="-342900" lvl="0" marL="457200" rtl="0" algn="l">
              <a:lnSpc>
                <a:spcPct val="100000"/>
              </a:lnSpc>
              <a:spcBef>
                <a:spcPts val="360"/>
              </a:spcBef>
              <a:spcAft>
                <a:spcPts val="0"/>
              </a:spcAft>
              <a:buClr>
                <a:schemeClr val="dk1"/>
              </a:buClr>
              <a:buSzPct val="102272"/>
              <a:buChar char="•"/>
            </a:pPr>
            <a:r>
              <a:rPr lang="en-US"/>
              <a:t>Deep learning models offer promising results in medical image analysis tasks.</a:t>
            </a:r>
            <a:endParaRPr/>
          </a:p>
          <a:p>
            <a:pPr indent="-342900" lvl="0" marL="457200" rtl="0" algn="l">
              <a:lnSpc>
                <a:spcPct val="100000"/>
              </a:lnSpc>
              <a:spcBef>
                <a:spcPts val="360"/>
              </a:spcBef>
              <a:spcAft>
                <a:spcPts val="0"/>
              </a:spcAft>
              <a:buClr>
                <a:schemeClr val="dk1"/>
              </a:buClr>
              <a:buSzPct val="102272"/>
              <a:buChar char="•"/>
            </a:pPr>
            <a:r>
              <a:rPr lang="en-US"/>
              <a:t>This project compares the effectiveness of various models for bone cancer detection: SVC, CNN, Mobile Net, and U-Net.</a:t>
            </a:r>
            <a:endParaRPr/>
          </a:p>
          <a:p>
            <a:pPr indent="-342900" lvl="0" marL="457200" rtl="0" algn="l">
              <a:lnSpc>
                <a:spcPct val="100000"/>
              </a:lnSpc>
              <a:spcBef>
                <a:spcPts val="360"/>
              </a:spcBef>
              <a:spcAft>
                <a:spcPts val="0"/>
              </a:spcAft>
              <a:buClr>
                <a:schemeClr val="dk1"/>
              </a:buClr>
              <a:buSzPct val="102272"/>
              <a:buChar char="•"/>
            </a:pPr>
            <a:r>
              <a:rPr lang="en-US"/>
              <a:t>Raw image data obtained from various medical imaging techniques is utilized.</a:t>
            </a:r>
            <a:endParaRPr/>
          </a:p>
          <a:p>
            <a:pPr indent="-342900" lvl="0" marL="457200" rtl="0" algn="l">
              <a:lnSpc>
                <a:spcPct val="100000"/>
              </a:lnSpc>
              <a:spcBef>
                <a:spcPts val="360"/>
              </a:spcBef>
              <a:spcAft>
                <a:spcPts val="0"/>
              </a:spcAft>
              <a:buClr>
                <a:schemeClr val="dk1"/>
              </a:buClr>
              <a:buSzPct val="102272"/>
              <a:buChar char="•"/>
            </a:pPr>
            <a:r>
              <a:rPr lang="en-US"/>
              <a:t>Preprocessing techniques, including resizing, normalization, and augmentation, enhance the dataset.</a:t>
            </a:r>
            <a:endParaRPr/>
          </a:p>
          <a:p>
            <a:pPr indent="-342900" lvl="0" marL="457200" rtl="0" algn="l">
              <a:lnSpc>
                <a:spcPct val="100000"/>
              </a:lnSpc>
              <a:spcBef>
                <a:spcPts val="360"/>
              </a:spcBef>
              <a:spcAft>
                <a:spcPts val="0"/>
              </a:spcAft>
              <a:buClr>
                <a:schemeClr val="dk1"/>
              </a:buClr>
              <a:buSzPct val="102272"/>
              <a:buChar char="•"/>
            </a:pPr>
            <a:r>
              <a:rPr lang="en-US"/>
              <a:t>The dataset is divided into training and testing sets for evaluation.</a:t>
            </a:r>
            <a:endParaRPr/>
          </a:p>
          <a:p>
            <a:pPr indent="0" lvl="0" marL="0" rtl="0" algn="l">
              <a:lnSpc>
                <a:spcPct val="100000"/>
              </a:lnSpc>
              <a:spcBef>
                <a:spcPts val="360"/>
              </a:spcBef>
              <a:spcAft>
                <a:spcPts val="0"/>
              </a:spcAft>
              <a:buSzPct val="102272"/>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US" sz="2800"/>
              <a:t>CNN for binary classification</a:t>
            </a:r>
            <a:endParaRPr/>
          </a:p>
        </p:txBody>
      </p:sp>
      <p:sp>
        <p:nvSpPr>
          <p:cNvPr id="194" name="Google Shape;194;p21"/>
          <p:cNvSpPr txBox="1"/>
          <p:nvPr>
            <p:ph idx="1" type="body"/>
          </p:nvPr>
        </p:nvSpPr>
        <p:spPr>
          <a:xfrm>
            <a:off x="457200" y="1610179"/>
            <a:ext cx="8229600" cy="29844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360"/>
              </a:spcBef>
              <a:spcAft>
                <a:spcPts val="0"/>
              </a:spcAft>
              <a:buSzPts val="1221"/>
              <a:buNone/>
            </a:pPr>
            <a:r>
              <a:rPr b="0" i="0" lang="en-US" sz="1260">
                <a:solidFill>
                  <a:srgbClr val="374151"/>
                </a:solidFill>
                <a:latin typeface="Calibri"/>
                <a:ea typeface="Calibri"/>
                <a:cs typeface="Calibri"/>
                <a:sym typeface="Calibri"/>
              </a:rPr>
              <a:t>Input: Shape of the input image (image_width, image_height, #_channels)</a:t>
            </a:r>
            <a:endParaRPr sz="2020"/>
          </a:p>
          <a:p>
            <a:pPr indent="0" lvl="0" marL="50800" rtl="0" algn="l">
              <a:lnSpc>
                <a:spcPct val="80000"/>
              </a:lnSpc>
              <a:spcBef>
                <a:spcPts val="360"/>
              </a:spcBef>
              <a:spcAft>
                <a:spcPts val="0"/>
              </a:spcAft>
              <a:buSzPts val="1221"/>
              <a:buNone/>
            </a:pPr>
            <a:r>
              <a:rPr b="0" i="0" lang="en-US" sz="1260">
                <a:solidFill>
                  <a:srgbClr val="374151"/>
                </a:solidFill>
                <a:latin typeface="Calibri"/>
                <a:ea typeface="Calibri"/>
                <a:cs typeface="Calibri"/>
                <a:sym typeface="Calibri"/>
              </a:rPr>
              <a:t>Output: Model object representing the bone detection </a:t>
            </a:r>
            <a:endParaRPr sz="2020"/>
          </a:p>
          <a:p>
            <a:pPr indent="0" lvl="0" marL="50800" rtl="0" algn="l">
              <a:lnSpc>
                <a:spcPct val="80000"/>
              </a:lnSpc>
              <a:spcBef>
                <a:spcPts val="360"/>
              </a:spcBef>
              <a:spcAft>
                <a:spcPts val="0"/>
              </a:spcAft>
              <a:buSzPts val="1221"/>
              <a:buNone/>
            </a:pPr>
            <a:r>
              <a:rPr b="0" i="0" lang="en-US" sz="1260">
                <a:solidFill>
                  <a:srgbClr val="374151"/>
                </a:solidFill>
                <a:latin typeface="Calibri"/>
                <a:ea typeface="Calibri"/>
                <a:cs typeface="Calibri"/>
                <a:sym typeface="Calibri"/>
              </a:rPr>
              <a:t>model</a:t>
            </a:r>
            <a:endParaRPr sz="2020"/>
          </a:p>
          <a:p>
            <a:pPr indent="0" lvl="0" marL="50800" rtl="0" algn="l">
              <a:lnSpc>
                <a:spcPct val="80000"/>
              </a:lnSpc>
              <a:spcBef>
                <a:spcPts val="360"/>
              </a:spcBef>
              <a:spcAft>
                <a:spcPts val="0"/>
              </a:spcAft>
              <a:buSzPts val="1221"/>
              <a:buNone/>
            </a:pPr>
            <a:r>
              <a:rPr b="0" i="0" lang="en-US" sz="1260">
                <a:solidFill>
                  <a:srgbClr val="374151"/>
                </a:solidFill>
                <a:latin typeface="Calibri"/>
                <a:ea typeface="Calibri"/>
                <a:cs typeface="Calibri"/>
                <a:sym typeface="Calibri"/>
              </a:rPr>
              <a:t>Architecture Overview:</a:t>
            </a:r>
            <a:endParaRPr sz="2020"/>
          </a:p>
          <a:p>
            <a:pPr indent="-280760" lvl="1" marL="742950" rtl="0" algn="l">
              <a:lnSpc>
                <a:spcPct val="80000"/>
              </a:lnSpc>
              <a:spcBef>
                <a:spcPts val="360"/>
              </a:spcBef>
              <a:spcAft>
                <a:spcPts val="0"/>
              </a:spcAft>
              <a:buSzPts val="1721"/>
              <a:buFont typeface="Arial"/>
              <a:buChar char="•"/>
            </a:pPr>
            <a:r>
              <a:rPr b="0" i="0" lang="en-US" sz="1260">
                <a:solidFill>
                  <a:srgbClr val="374151"/>
                </a:solidFill>
                <a:latin typeface="Calibri"/>
                <a:ea typeface="Calibri"/>
                <a:cs typeface="Calibri"/>
                <a:sym typeface="Calibri"/>
              </a:rPr>
              <a:t>Input placeholder</a:t>
            </a:r>
            <a:endParaRPr sz="1829"/>
          </a:p>
          <a:p>
            <a:pPr indent="-280760" lvl="1" marL="742950" rtl="0" algn="l">
              <a:lnSpc>
                <a:spcPct val="80000"/>
              </a:lnSpc>
              <a:spcBef>
                <a:spcPts val="360"/>
              </a:spcBef>
              <a:spcAft>
                <a:spcPts val="0"/>
              </a:spcAft>
              <a:buSzPts val="1721"/>
              <a:buFont typeface="Arial"/>
              <a:buChar char="•"/>
            </a:pPr>
            <a:r>
              <a:rPr b="0" i="0" lang="en-US" sz="1260">
                <a:solidFill>
                  <a:srgbClr val="374151"/>
                </a:solidFill>
                <a:latin typeface="Calibri"/>
                <a:ea typeface="Calibri"/>
                <a:cs typeface="Calibri"/>
                <a:sym typeface="Calibri"/>
              </a:rPr>
              <a:t>Zero-Padding</a:t>
            </a:r>
            <a:endParaRPr sz="1829"/>
          </a:p>
          <a:p>
            <a:pPr indent="-280760" lvl="1" marL="742950" rtl="0" algn="l">
              <a:lnSpc>
                <a:spcPct val="80000"/>
              </a:lnSpc>
              <a:spcBef>
                <a:spcPts val="360"/>
              </a:spcBef>
              <a:spcAft>
                <a:spcPts val="0"/>
              </a:spcAft>
              <a:buSzPts val="1721"/>
              <a:buFont typeface="Arial"/>
              <a:buChar char="•"/>
            </a:pPr>
            <a:r>
              <a:rPr b="0" i="0" lang="en-US" sz="1260">
                <a:solidFill>
                  <a:srgbClr val="374151"/>
                </a:solidFill>
                <a:latin typeface="Calibri"/>
                <a:ea typeface="Calibri"/>
                <a:cs typeface="Calibri"/>
                <a:sym typeface="Calibri"/>
              </a:rPr>
              <a:t>Convolutional Block</a:t>
            </a:r>
            <a:endParaRPr sz="1829"/>
          </a:p>
          <a:p>
            <a:pPr indent="-280760" lvl="1" marL="742950" rtl="0" algn="l">
              <a:lnSpc>
                <a:spcPct val="80000"/>
              </a:lnSpc>
              <a:spcBef>
                <a:spcPts val="360"/>
              </a:spcBef>
              <a:spcAft>
                <a:spcPts val="0"/>
              </a:spcAft>
              <a:buSzPts val="1721"/>
              <a:buFont typeface="Arial"/>
              <a:buChar char="•"/>
            </a:pPr>
            <a:r>
              <a:rPr b="0" i="0" lang="en-US" sz="1260">
                <a:solidFill>
                  <a:srgbClr val="374151"/>
                </a:solidFill>
                <a:latin typeface="Calibri"/>
                <a:ea typeface="Calibri"/>
                <a:cs typeface="Calibri"/>
                <a:sym typeface="Calibri"/>
              </a:rPr>
              <a:t>Max Pooling</a:t>
            </a:r>
            <a:endParaRPr sz="1829"/>
          </a:p>
          <a:p>
            <a:pPr indent="-280760" lvl="1" marL="742950" rtl="0" algn="l">
              <a:lnSpc>
                <a:spcPct val="80000"/>
              </a:lnSpc>
              <a:spcBef>
                <a:spcPts val="360"/>
              </a:spcBef>
              <a:spcAft>
                <a:spcPts val="0"/>
              </a:spcAft>
              <a:buSzPts val="1721"/>
              <a:buFont typeface="Arial"/>
              <a:buChar char="•"/>
            </a:pPr>
            <a:r>
              <a:rPr b="0" i="0" lang="en-US" sz="1260">
                <a:solidFill>
                  <a:srgbClr val="374151"/>
                </a:solidFill>
                <a:latin typeface="Calibri"/>
                <a:ea typeface="Calibri"/>
                <a:cs typeface="Calibri"/>
                <a:sym typeface="Calibri"/>
              </a:rPr>
              <a:t>Flatten</a:t>
            </a:r>
            <a:endParaRPr sz="1829"/>
          </a:p>
          <a:p>
            <a:pPr indent="-280760" lvl="1" marL="742950" rtl="0" algn="l">
              <a:lnSpc>
                <a:spcPct val="80000"/>
              </a:lnSpc>
              <a:spcBef>
                <a:spcPts val="360"/>
              </a:spcBef>
              <a:spcAft>
                <a:spcPts val="0"/>
              </a:spcAft>
              <a:buSzPts val="1721"/>
              <a:buFont typeface="Arial"/>
              <a:buChar char="•"/>
            </a:pPr>
            <a:r>
              <a:rPr b="0" i="0" lang="en-US" sz="1260">
                <a:solidFill>
                  <a:srgbClr val="374151"/>
                </a:solidFill>
                <a:latin typeface="Calibri"/>
                <a:ea typeface="Calibri"/>
                <a:cs typeface="Calibri"/>
                <a:sym typeface="Calibri"/>
              </a:rPr>
              <a:t>Fully Connected Layer</a:t>
            </a:r>
            <a:endParaRPr sz="1829"/>
          </a:p>
          <a:p>
            <a:pPr indent="0" lvl="0" marL="50800" rtl="0" algn="l">
              <a:lnSpc>
                <a:spcPct val="80000"/>
              </a:lnSpc>
              <a:spcBef>
                <a:spcPts val="360"/>
              </a:spcBef>
              <a:spcAft>
                <a:spcPts val="0"/>
              </a:spcAft>
              <a:buSzPts val="1221"/>
              <a:buNone/>
            </a:pPr>
            <a:r>
              <a:rPr b="0" i="0" lang="en-US" sz="1260">
                <a:solidFill>
                  <a:srgbClr val="374151"/>
                </a:solidFill>
                <a:latin typeface="Calibri"/>
                <a:ea typeface="Calibri"/>
                <a:cs typeface="Calibri"/>
                <a:sym typeface="Calibri"/>
              </a:rPr>
              <a:t>Model Summary:</a:t>
            </a:r>
            <a:endParaRPr sz="2020"/>
          </a:p>
          <a:p>
            <a:pPr indent="-280760" lvl="1" marL="742950" rtl="0" algn="l">
              <a:lnSpc>
                <a:spcPct val="80000"/>
              </a:lnSpc>
              <a:spcBef>
                <a:spcPts val="360"/>
              </a:spcBef>
              <a:spcAft>
                <a:spcPts val="0"/>
              </a:spcAft>
              <a:buSzPts val="1721"/>
              <a:buFont typeface="Arial"/>
              <a:buChar char="•"/>
            </a:pPr>
            <a:r>
              <a:rPr b="0" i="0" lang="en-US" sz="1260">
                <a:solidFill>
                  <a:srgbClr val="374151"/>
                </a:solidFill>
                <a:latin typeface="Calibri"/>
                <a:ea typeface="Calibri"/>
                <a:cs typeface="Calibri"/>
                <a:sym typeface="Calibri"/>
              </a:rPr>
              <a:t>Convolutional and pooling layers extract features</a:t>
            </a:r>
            <a:endParaRPr sz="1829"/>
          </a:p>
          <a:p>
            <a:pPr indent="-280760" lvl="1" marL="742950" rtl="0" algn="l">
              <a:lnSpc>
                <a:spcPct val="80000"/>
              </a:lnSpc>
              <a:spcBef>
                <a:spcPts val="360"/>
              </a:spcBef>
              <a:spcAft>
                <a:spcPts val="0"/>
              </a:spcAft>
              <a:buSzPts val="1721"/>
              <a:buFont typeface="Arial"/>
              <a:buChar char="•"/>
            </a:pPr>
            <a:r>
              <a:rPr b="0" i="0" lang="en-US" sz="1260">
                <a:solidFill>
                  <a:srgbClr val="374151"/>
                </a:solidFill>
                <a:latin typeface="Calibri"/>
                <a:ea typeface="Calibri"/>
                <a:cs typeface="Calibri"/>
                <a:sym typeface="Calibri"/>
              </a:rPr>
              <a:t>Flattening transforms features into a 1D vector</a:t>
            </a:r>
            <a:endParaRPr sz="1829"/>
          </a:p>
          <a:p>
            <a:pPr indent="-280760" lvl="1" marL="742950" rtl="0" algn="l">
              <a:lnSpc>
                <a:spcPct val="80000"/>
              </a:lnSpc>
              <a:spcBef>
                <a:spcPts val="360"/>
              </a:spcBef>
              <a:spcAft>
                <a:spcPts val="0"/>
              </a:spcAft>
              <a:buSzPts val="1721"/>
              <a:buFont typeface="Arial"/>
              <a:buChar char="•"/>
            </a:pPr>
            <a:r>
              <a:rPr b="0" i="0" lang="en-US" sz="1260">
                <a:solidFill>
                  <a:srgbClr val="374151"/>
                </a:solidFill>
                <a:latin typeface="Calibri"/>
                <a:ea typeface="Calibri"/>
                <a:cs typeface="Calibri"/>
                <a:sym typeface="Calibri"/>
              </a:rPr>
              <a:t>Fully connected layer performs binary classification</a:t>
            </a:r>
            <a:endParaRPr sz="1829"/>
          </a:p>
          <a:p>
            <a:pPr indent="-280760" lvl="1" marL="742950" rtl="0" algn="l">
              <a:lnSpc>
                <a:spcPct val="80000"/>
              </a:lnSpc>
              <a:spcBef>
                <a:spcPts val="360"/>
              </a:spcBef>
              <a:spcAft>
                <a:spcPts val="0"/>
              </a:spcAft>
              <a:buSzPts val="1721"/>
              <a:buFont typeface="Arial"/>
              <a:buChar char="•"/>
            </a:pPr>
            <a:r>
              <a:rPr b="0" i="0" lang="en-US" sz="1260">
                <a:solidFill>
                  <a:srgbClr val="374151"/>
                </a:solidFill>
                <a:latin typeface="Calibri"/>
                <a:ea typeface="Calibri"/>
                <a:cs typeface="Calibri"/>
                <a:sym typeface="Calibri"/>
              </a:rPr>
              <a:t>Sigmoid activation for probability output</a:t>
            </a:r>
            <a:endParaRPr sz="1829"/>
          </a:p>
          <a:p>
            <a:pPr indent="-228600" lvl="0" marL="457200" rtl="0" algn="l">
              <a:lnSpc>
                <a:spcPct val="80000"/>
              </a:lnSpc>
              <a:spcBef>
                <a:spcPts val="360"/>
              </a:spcBef>
              <a:spcAft>
                <a:spcPts val="0"/>
              </a:spcAft>
              <a:buClr>
                <a:schemeClr val="dk1"/>
              </a:buClr>
              <a:buSzPts val="1221"/>
              <a:buNone/>
            </a:pPr>
            <a:r>
              <a:t/>
            </a:r>
            <a:endParaRPr sz="1520"/>
          </a:p>
        </p:txBody>
      </p:sp>
      <p:pic>
        <p:nvPicPr>
          <p:cNvPr id="195" name="Google Shape;195;p21"/>
          <p:cNvPicPr preferRelativeResize="0"/>
          <p:nvPr/>
        </p:nvPicPr>
        <p:blipFill rotWithShape="1">
          <a:blip r:embed="rId3">
            <a:alphaModFix/>
          </a:blip>
          <a:srcRect b="0" l="0" r="0" t="0"/>
          <a:stretch/>
        </p:blipFill>
        <p:spPr>
          <a:xfrm>
            <a:off x="4066426" y="1972230"/>
            <a:ext cx="5077574" cy="20901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2"/>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US" sz="2800"/>
              <a:t>Model Performance</a:t>
            </a:r>
            <a:endParaRPr/>
          </a:p>
        </p:txBody>
      </p:sp>
      <p:pic>
        <p:nvPicPr>
          <p:cNvPr id="201" name="Google Shape;201;p22"/>
          <p:cNvPicPr preferRelativeResize="0"/>
          <p:nvPr/>
        </p:nvPicPr>
        <p:blipFill rotWithShape="1">
          <a:blip r:embed="rId3">
            <a:alphaModFix/>
          </a:blip>
          <a:srcRect b="0" l="0" r="0" t="0"/>
          <a:stretch/>
        </p:blipFill>
        <p:spPr>
          <a:xfrm>
            <a:off x="4478374" y="2272529"/>
            <a:ext cx="4665626" cy="1524228"/>
          </a:xfrm>
          <a:prstGeom prst="rect">
            <a:avLst/>
          </a:prstGeom>
          <a:noFill/>
          <a:ln>
            <a:noFill/>
          </a:ln>
        </p:spPr>
      </p:pic>
      <p:pic>
        <p:nvPicPr>
          <p:cNvPr id="202" name="Google Shape;202;p22"/>
          <p:cNvPicPr preferRelativeResize="0"/>
          <p:nvPr/>
        </p:nvPicPr>
        <p:blipFill rotWithShape="1">
          <a:blip r:embed="rId4">
            <a:alphaModFix/>
          </a:blip>
          <a:srcRect b="0" l="0" r="0" t="0"/>
          <a:stretch/>
        </p:blipFill>
        <p:spPr>
          <a:xfrm>
            <a:off x="0" y="1598449"/>
            <a:ext cx="4775939" cy="26823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US" sz="2800"/>
              <a:t>Results</a:t>
            </a:r>
            <a:endParaRPr/>
          </a:p>
        </p:txBody>
      </p:sp>
      <p:pic>
        <p:nvPicPr>
          <p:cNvPr id="208" name="Google Shape;208;p23"/>
          <p:cNvPicPr preferRelativeResize="0"/>
          <p:nvPr/>
        </p:nvPicPr>
        <p:blipFill rotWithShape="1">
          <a:blip r:embed="rId3">
            <a:alphaModFix/>
          </a:blip>
          <a:srcRect b="0" l="0" r="0" t="0"/>
          <a:stretch/>
        </p:blipFill>
        <p:spPr>
          <a:xfrm>
            <a:off x="137286" y="1733108"/>
            <a:ext cx="4394425" cy="2821838"/>
          </a:xfrm>
          <a:prstGeom prst="rect">
            <a:avLst/>
          </a:prstGeom>
          <a:noFill/>
          <a:ln>
            <a:noFill/>
          </a:ln>
        </p:spPr>
      </p:pic>
      <p:pic>
        <p:nvPicPr>
          <p:cNvPr id="209" name="Google Shape;209;p23"/>
          <p:cNvPicPr preferRelativeResize="0"/>
          <p:nvPr/>
        </p:nvPicPr>
        <p:blipFill rotWithShape="1">
          <a:blip r:embed="rId4">
            <a:alphaModFix/>
          </a:blip>
          <a:srcRect b="0" l="0" r="0" t="0"/>
          <a:stretch/>
        </p:blipFill>
        <p:spPr>
          <a:xfrm>
            <a:off x="4622273" y="1733108"/>
            <a:ext cx="4394427" cy="282183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US" sz="2800"/>
              <a:t>U-Net Model</a:t>
            </a:r>
            <a:endParaRPr/>
          </a:p>
        </p:txBody>
      </p:sp>
      <p:sp>
        <p:nvSpPr>
          <p:cNvPr id="215" name="Google Shape;215;p24"/>
          <p:cNvSpPr txBox="1"/>
          <p:nvPr>
            <p:ph idx="1" type="body"/>
          </p:nvPr>
        </p:nvSpPr>
        <p:spPr>
          <a:xfrm>
            <a:off x="457200" y="1610179"/>
            <a:ext cx="8229600" cy="2984400"/>
          </a:xfrm>
          <a:prstGeom prst="rect">
            <a:avLst/>
          </a:prstGeom>
          <a:noFill/>
          <a:ln>
            <a:noFill/>
          </a:ln>
        </p:spPr>
        <p:txBody>
          <a:bodyPr anchorCtr="0" anchor="t" bIns="45700" lIns="91425" spcFirstLastPara="1" rIns="91425" wrap="square" tIns="45700">
            <a:normAutofit fontScale="70000" lnSpcReduction="20000"/>
          </a:bodyPr>
          <a:lstStyle/>
          <a:p>
            <a:pPr indent="-342900" lvl="0" marL="457200" rtl="0" algn="l">
              <a:lnSpc>
                <a:spcPct val="100000"/>
              </a:lnSpc>
              <a:spcBef>
                <a:spcPts val="360"/>
              </a:spcBef>
              <a:spcAft>
                <a:spcPts val="0"/>
              </a:spcAft>
              <a:buClr>
                <a:schemeClr val="dk1"/>
              </a:buClr>
              <a:buSzPct val="80357"/>
              <a:buChar char="•"/>
            </a:pPr>
            <a:r>
              <a:rPr b="0" i="0" lang="en-US">
                <a:solidFill>
                  <a:srgbClr val="374151"/>
                </a:solidFill>
                <a:latin typeface="Calibri"/>
                <a:ea typeface="Calibri"/>
                <a:cs typeface="Calibri"/>
                <a:sym typeface="Calibri"/>
              </a:rPr>
              <a:t>U-Net is a popular architecture for image segmentation tasks, particularly in biomedical image analysis. </a:t>
            </a:r>
            <a:endParaRPr/>
          </a:p>
          <a:p>
            <a:pPr indent="-342900" lvl="0" marL="457200" rtl="0" algn="l">
              <a:lnSpc>
                <a:spcPct val="100000"/>
              </a:lnSpc>
              <a:spcBef>
                <a:spcPts val="360"/>
              </a:spcBef>
              <a:spcAft>
                <a:spcPts val="0"/>
              </a:spcAft>
              <a:buClr>
                <a:schemeClr val="dk1"/>
              </a:buClr>
              <a:buSzPct val="80357"/>
              <a:buChar char="•"/>
            </a:pPr>
            <a:r>
              <a:rPr b="0" i="0" lang="en-US">
                <a:solidFill>
                  <a:srgbClr val="374151"/>
                </a:solidFill>
                <a:latin typeface="Calibri"/>
                <a:ea typeface="Calibri"/>
                <a:cs typeface="Calibri"/>
                <a:sym typeface="Calibri"/>
              </a:rPr>
              <a:t>It consists of an encoder-decoder structure with skip connections. The encoder part captures contextual information and extracts features, while the decoder part generates a high-resolution segmentation map. </a:t>
            </a:r>
            <a:endParaRPr/>
          </a:p>
          <a:p>
            <a:pPr indent="-342900" lvl="0" marL="457200" rtl="0" algn="l">
              <a:lnSpc>
                <a:spcPct val="100000"/>
              </a:lnSpc>
              <a:spcBef>
                <a:spcPts val="360"/>
              </a:spcBef>
              <a:spcAft>
                <a:spcPts val="0"/>
              </a:spcAft>
              <a:buClr>
                <a:schemeClr val="dk1"/>
              </a:buClr>
              <a:buSzPct val="80357"/>
              <a:buChar char="•"/>
            </a:pPr>
            <a:r>
              <a:rPr b="0" i="0" lang="en-US">
                <a:solidFill>
                  <a:srgbClr val="374151"/>
                </a:solidFill>
                <a:latin typeface="Calibri"/>
                <a:ea typeface="Calibri"/>
                <a:cs typeface="Calibri"/>
                <a:sym typeface="Calibri"/>
              </a:rPr>
              <a:t>Skip connections enable the fusion of low-level and high-level features, aiding in precise segmentation. </a:t>
            </a:r>
            <a:endParaRPr/>
          </a:p>
          <a:p>
            <a:pPr indent="-342900" lvl="0" marL="457200" rtl="0" algn="l">
              <a:lnSpc>
                <a:spcPct val="100000"/>
              </a:lnSpc>
              <a:spcBef>
                <a:spcPts val="360"/>
              </a:spcBef>
              <a:spcAft>
                <a:spcPts val="0"/>
              </a:spcAft>
              <a:buClr>
                <a:schemeClr val="dk1"/>
              </a:buClr>
              <a:buSzPct val="80357"/>
              <a:buChar char="•"/>
            </a:pPr>
            <a:r>
              <a:rPr b="0" i="0" lang="en-US">
                <a:solidFill>
                  <a:srgbClr val="374151"/>
                </a:solidFill>
                <a:latin typeface="Calibri"/>
                <a:ea typeface="Calibri"/>
                <a:cs typeface="Calibri"/>
                <a:sym typeface="Calibri"/>
              </a:rPr>
              <a:t>U-Net has been widely used and achieved state-of-the-art performance in various image segmentation challenges.</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US" sz="2800"/>
              <a:t>Model Architecture</a:t>
            </a:r>
            <a:endParaRPr/>
          </a:p>
        </p:txBody>
      </p:sp>
      <p:sp>
        <p:nvSpPr>
          <p:cNvPr id="221" name="Google Shape;221;p25"/>
          <p:cNvSpPr txBox="1"/>
          <p:nvPr>
            <p:ph idx="1" type="body"/>
          </p:nvPr>
        </p:nvSpPr>
        <p:spPr>
          <a:xfrm>
            <a:off x="457200" y="1451426"/>
            <a:ext cx="4038600" cy="317340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560"/>
              </a:spcBef>
              <a:spcAft>
                <a:spcPts val="0"/>
              </a:spcAft>
              <a:buClr>
                <a:schemeClr val="dk1"/>
              </a:buClr>
              <a:buSzPts val="2800"/>
              <a:buNone/>
            </a:pPr>
            <a:r>
              <a:t/>
            </a:r>
            <a:endParaRPr sz="1600">
              <a:latin typeface="Calibri"/>
              <a:ea typeface="Calibri"/>
              <a:cs typeface="Calibri"/>
              <a:sym typeface="Calibri"/>
            </a:endParaRPr>
          </a:p>
          <a:p>
            <a:pPr indent="-228600" lvl="0" marL="457200" rtl="0" algn="l">
              <a:lnSpc>
                <a:spcPct val="100000"/>
              </a:lnSpc>
              <a:spcBef>
                <a:spcPts val="560"/>
              </a:spcBef>
              <a:spcAft>
                <a:spcPts val="0"/>
              </a:spcAft>
              <a:buClr>
                <a:schemeClr val="dk1"/>
              </a:buClr>
              <a:buSzPts val="2800"/>
              <a:buNone/>
            </a:pPr>
            <a:r>
              <a:t/>
            </a:r>
            <a:endParaRPr/>
          </a:p>
        </p:txBody>
      </p:sp>
      <p:pic>
        <p:nvPicPr>
          <p:cNvPr id="222" name="Google Shape;222;p25"/>
          <p:cNvPicPr preferRelativeResize="0"/>
          <p:nvPr/>
        </p:nvPicPr>
        <p:blipFill rotWithShape="1">
          <a:blip r:embed="rId3">
            <a:alphaModFix/>
          </a:blip>
          <a:srcRect b="0" l="0" r="0" t="0"/>
          <a:stretch/>
        </p:blipFill>
        <p:spPr>
          <a:xfrm>
            <a:off x="2149551" y="1346744"/>
            <a:ext cx="5240077" cy="351764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t>Model Performance</a:t>
            </a:r>
            <a:endParaRPr/>
          </a:p>
        </p:txBody>
      </p:sp>
      <p:sp>
        <p:nvSpPr>
          <p:cNvPr id="228" name="Google Shape;228;p26"/>
          <p:cNvSpPr txBox="1"/>
          <p:nvPr>
            <p:ph idx="1" type="body"/>
          </p:nvPr>
        </p:nvSpPr>
        <p:spPr>
          <a:xfrm>
            <a:off x="457200" y="1451426"/>
            <a:ext cx="4038600" cy="3173400"/>
          </a:xfrm>
          <a:prstGeom prst="rect">
            <a:avLst/>
          </a:prstGeom>
          <a:noFill/>
          <a:ln>
            <a:noFill/>
          </a:ln>
        </p:spPr>
        <p:txBody>
          <a:bodyPr anchorCtr="0" anchor="t" bIns="45700" lIns="91425" spcFirstLastPara="1" rIns="91425" wrap="square" tIns="45700">
            <a:normAutofit fontScale="55000" lnSpcReduction="20000"/>
          </a:bodyPr>
          <a:lstStyle/>
          <a:p>
            <a:pPr indent="-406400" lvl="0" marL="457200" rtl="0" algn="l">
              <a:lnSpc>
                <a:spcPct val="100000"/>
              </a:lnSpc>
              <a:spcBef>
                <a:spcPts val="560"/>
              </a:spcBef>
              <a:spcAft>
                <a:spcPts val="0"/>
              </a:spcAft>
              <a:buClr>
                <a:schemeClr val="dk1"/>
              </a:buClr>
              <a:buSzPct val="181818"/>
              <a:buChar char="•"/>
            </a:pPr>
            <a:r>
              <a:rPr b="0" i="0" lang="en-US">
                <a:solidFill>
                  <a:srgbClr val="374151"/>
                </a:solidFill>
                <a:latin typeface="Arial"/>
                <a:ea typeface="Arial"/>
                <a:cs typeface="Arial"/>
                <a:sym typeface="Arial"/>
              </a:rPr>
              <a:t>During the training process, the model's performance improved as the loss decreased and accuracy increased. </a:t>
            </a:r>
            <a:endParaRPr/>
          </a:p>
          <a:p>
            <a:pPr indent="-406400" lvl="0" marL="457200" rtl="0" algn="l">
              <a:lnSpc>
                <a:spcPct val="100000"/>
              </a:lnSpc>
              <a:spcBef>
                <a:spcPts val="560"/>
              </a:spcBef>
              <a:spcAft>
                <a:spcPts val="0"/>
              </a:spcAft>
              <a:buClr>
                <a:schemeClr val="dk1"/>
              </a:buClr>
              <a:buSzPct val="181818"/>
              <a:buChar char="•"/>
            </a:pPr>
            <a:r>
              <a:rPr b="0" i="0" lang="en-US">
                <a:solidFill>
                  <a:srgbClr val="374151"/>
                </a:solidFill>
                <a:latin typeface="Arial"/>
                <a:ea typeface="Arial"/>
                <a:cs typeface="Arial"/>
                <a:sym typeface="Arial"/>
              </a:rPr>
              <a:t>The validation loss and accuracy also showed positive trends. The model achieved a training accuracy of around 93-94% and a validation accuracy above 90%. The validation loss consistently decreased, indicating the model's ability to generalize well. </a:t>
            </a:r>
            <a:endParaRPr/>
          </a:p>
          <a:p>
            <a:pPr indent="-406400" lvl="0" marL="457200" rtl="0" algn="l">
              <a:lnSpc>
                <a:spcPct val="100000"/>
              </a:lnSpc>
              <a:spcBef>
                <a:spcPts val="560"/>
              </a:spcBef>
              <a:spcAft>
                <a:spcPts val="0"/>
              </a:spcAft>
              <a:buClr>
                <a:schemeClr val="dk1"/>
              </a:buClr>
              <a:buSzPct val="181818"/>
              <a:buChar char="•"/>
            </a:pPr>
            <a:r>
              <a:rPr b="0" i="0" lang="en-US">
                <a:solidFill>
                  <a:srgbClr val="374151"/>
                </a:solidFill>
                <a:latin typeface="Arial"/>
                <a:ea typeface="Arial"/>
                <a:cs typeface="Arial"/>
                <a:sym typeface="Arial"/>
              </a:rPr>
              <a:t>Overall, the training and validation metrics demonstrated the model's learning progress and its capability to make accurate predictions.</a:t>
            </a:r>
            <a:endParaRPr/>
          </a:p>
        </p:txBody>
      </p:sp>
      <p:pic>
        <p:nvPicPr>
          <p:cNvPr id="229" name="Google Shape;229;p26"/>
          <p:cNvPicPr preferRelativeResize="0"/>
          <p:nvPr/>
        </p:nvPicPr>
        <p:blipFill rotWithShape="1">
          <a:blip r:embed="rId3">
            <a:alphaModFix/>
          </a:blip>
          <a:srcRect b="0" l="0" r="0" t="0"/>
          <a:stretch/>
        </p:blipFill>
        <p:spPr>
          <a:xfrm>
            <a:off x="4366525" y="1451425"/>
            <a:ext cx="4777474" cy="29740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t>Segmented image</a:t>
            </a:r>
            <a:endParaRPr/>
          </a:p>
        </p:txBody>
      </p:sp>
      <p:pic>
        <p:nvPicPr>
          <p:cNvPr id="235" name="Google Shape;235;p27"/>
          <p:cNvPicPr preferRelativeResize="0"/>
          <p:nvPr/>
        </p:nvPicPr>
        <p:blipFill rotWithShape="1">
          <a:blip r:embed="rId3">
            <a:alphaModFix/>
          </a:blip>
          <a:srcRect b="0" l="0" r="0" t="0"/>
          <a:stretch/>
        </p:blipFill>
        <p:spPr>
          <a:xfrm>
            <a:off x="808074" y="1949964"/>
            <a:ext cx="6602819" cy="224665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US" sz="2800"/>
              <a:t>CONCLUSION</a:t>
            </a:r>
            <a:endParaRPr/>
          </a:p>
        </p:txBody>
      </p:sp>
      <p:sp>
        <p:nvSpPr>
          <p:cNvPr id="241" name="Google Shape;241;p28"/>
          <p:cNvSpPr txBox="1"/>
          <p:nvPr>
            <p:ph idx="1" type="body"/>
          </p:nvPr>
        </p:nvSpPr>
        <p:spPr>
          <a:xfrm>
            <a:off x="457200" y="1610179"/>
            <a:ext cx="8229600" cy="2984400"/>
          </a:xfrm>
          <a:prstGeom prst="rect">
            <a:avLst/>
          </a:prstGeom>
          <a:noFill/>
          <a:ln>
            <a:noFill/>
          </a:ln>
        </p:spPr>
        <p:txBody>
          <a:bodyPr anchorCtr="0" anchor="t" bIns="45700" lIns="91425" spcFirstLastPara="1" rIns="91425" wrap="square" tIns="45700">
            <a:normAutofit lnSpcReduction="20000"/>
          </a:bodyPr>
          <a:lstStyle/>
          <a:p>
            <a:pPr indent="-342900" lvl="0" marL="457200" rtl="0" algn="l">
              <a:spcBef>
                <a:spcPts val="360"/>
              </a:spcBef>
              <a:spcAft>
                <a:spcPts val="0"/>
              </a:spcAft>
              <a:buSzPts val="1800"/>
              <a:buChar char="•"/>
            </a:pPr>
            <a:r>
              <a:rPr lang="en-US" sz="1800">
                <a:solidFill>
                  <a:srgbClr val="374151"/>
                </a:solidFill>
              </a:rPr>
              <a:t>In conclusion, CNN as expected has performed well in the binary classification. For multi-class classification the results would have been better with more data.</a:t>
            </a:r>
            <a:endParaRPr sz="1800">
              <a:solidFill>
                <a:srgbClr val="374151"/>
              </a:solidFill>
            </a:endParaRPr>
          </a:p>
          <a:p>
            <a:pPr indent="-342900" lvl="0" marL="457200" rtl="0" algn="l">
              <a:lnSpc>
                <a:spcPct val="100000"/>
              </a:lnSpc>
              <a:spcBef>
                <a:spcPts val="360"/>
              </a:spcBef>
              <a:spcAft>
                <a:spcPts val="0"/>
              </a:spcAft>
              <a:buClr>
                <a:schemeClr val="dk1"/>
              </a:buClr>
              <a:buSzPts val="1800"/>
              <a:buChar char="•"/>
            </a:pPr>
            <a:r>
              <a:rPr lang="en-US" sz="1800">
                <a:solidFill>
                  <a:srgbClr val="374151"/>
                </a:solidFill>
              </a:rPr>
              <a:t>T</a:t>
            </a:r>
            <a:r>
              <a:rPr b="0" i="0" lang="en-US" sz="1800">
                <a:solidFill>
                  <a:srgbClr val="374151"/>
                </a:solidFill>
                <a:latin typeface="Calibri"/>
                <a:ea typeface="Calibri"/>
                <a:cs typeface="Calibri"/>
                <a:sym typeface="Calibri"/>
              </a:rPr>
              <a:t>he Unet model has demonstrated good performance for the segmentation task</a:t>
            </a:r>
            <a:r>
              <a:rPr lang="en-US" sz="1800">
                <a:solidFill>
                  <a:srgbClr val="374151"/>
                </a:solidFill>
              </a:rPr>
              <a:t> based on the masks provided to it.</a:t>
            </a:r>
            <a:endParaRPr/>
          </a:p>
          <a:p>
            <a:pPr indent="-342900" lvl="0" marL="457200" rtl="0" algn="l">
              <a:lnSpc>
                <a:spcPct val="100000"/>
              </a:lnSpc>
              <a:spcBef>
                <a:spcPts val="360"/>
              </a:spcBef>
              <a:spcAft>
                <a:spcPts val="0"/>
              </a:spcAft>
              <a:buClr>
                <a:schemeClr val="dk1"/>
              </a:buClr>
              <a:buSzPts val="1800"/>
              <a:buChar char="•"/>
            </a:pPr>
            <a:r>
              <a:rPr b="0" i="0" lang="en-US" sz="1800">
                <a:solidFill>
                  <a:srgbClr val="374151"/>
                </a:solidFill>
                <a:latin typeface="Calibri"/>
                <a:ea typeface="Calibri"/>
                <a:cs typeface="Calibri"/>
                <a:sym typeface="Calibri"/>
              </a:rPr>
              <a:t>The Unet model's advanced architecture, incorporating the concept of skip connections and encoder-decoder structures, has allowed it to excel in tasks such as image segmentation and medical imaging. Its ability to capture fine-grained details and accurately identify boundaries and features has contributed to its </a:t>
            </a:r>
            <a:r>
              <a:rPr lang="en-US" sz="1800">
                <a:solidFill>
                  <a:srgbClr val="374151"/>
                </a:solidFill>
              </a:rPr>
              <a:t>good </a:t>
            </a:r>
            <a:r>
              <a:rPr b="0" i="0" lang="en-US" sz="1800">
                <a:solidFill>
                  <a:srgbClr val="374151"/>
                </a:solidFill>
                <a:latin typeface="Calibri"/>
                <a:ea typeface="Calibri"/>
                <a:cs typeface="Calibri"/>
                <a:sym typeface="Calibri"/>
              </a:rPr>
              <a:t>performance. </a:t>
            </a:r>
            <a:endParaRPr/>
          </a:p>
          <a:p>
            <a:pPr indent="0" lvl="0" marL="114300" rtl="0" algn="l">
              <a:lnSpc>
                <a:spcPct val="100000"/>
              </a:lnSpc>
              <a:spcBef>
                <a:spcPts val="360"/>
              </a:spcBef>
              <a:spcAft>
                <a:spcPts val="0"/>
              </a:spcAft>
              <a:buSzPts val="1800"/>
              <a:buNone/>
            </a:pPr>
            <a:r>
              <a:rPr b="0" i="0" lang="en-US" sz="1600">
                <a:solidFill>
                  <a:srgbClr val="374151"/>
                </a:solidFill>
                <a:latin typeface="Calibri"/>
                <a:ea typeface="Calibri"/>
                <a:cs typeface="Calibri"/>
                <a:sym typeface="Calibri"/>
              </a:rPr>
              <a:t>.</a:t>
            </a:r>
            <a:endParaRPr sz="16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US" sz="2800"/>
              <a:t>Future Scope</a:t>
            </a:r>
            <a:endParaRPr/>
          </a:p>
        </p:txBody>
      </p:sp>
      <p:sp>
        <p:nvSpPr>
          <p:cNvPr id="247" name="Google Shape;247;p29"/>
          <p:cNvSpPr txBox="1"/>
          <p:nvPr>
            <p:ph idx="1" type="body"/>
          </p:nvPr>
        </p:nvSpPr>
        <p:spPr>
          <a:xfrm>
            <a:off x="457200" y="1610179"/>
            <a:ext cx="8229600" cy="29844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b="0" i="0" lang="en-US" sz="1600">
                <a:solidFill>
                  <a:srgbClr val="374151"/>
                </a:solidFill>
                <a:latin typeface="Calibri"/>
                <a:ea typeface="Calibri"/>
                <a:cs typeface="Calibri"/>
                <a:sym typeface="Calibri"/>
              </a:rPr>
              <a:t>Continuously refining and optimizing the image classification model for Osteosarcoma can lead to improved accuracy and reliability. Exploring different architectures, such as deep convolutional neural networks (CNNs) or advanced models like ResNet or Inception, can help capture more intricate patterns and features from medical images, resulting in better prediction outcomes.</a:t>
            </a:r>
            <a:endParaRPr/>
          </a:p>
          <a:p>
            <a:pPr indent="-228600" lvl="0" marL="457200" rtl="0" algn="l">
              <a:lnSpc>
                <a:spcPct val="100000"/>
              </a:lnSpc>
              <a:spcBef>
                <a:spcPts val="360"/>
              </a:spcBef>
              <a:spcAft>
                <a:spcPts val="0"/>
              </a:spcAft>
              <a:buClr>
                <a:schemeClr val="dk1"/>
              </a:buClr>
              <a:buSzPts val="1800"/>
              <a:buNone/>
            </a:pPr>
            <a:r>
              <a:t/>
            </a:r>
            <a:endParaRPr b="0" i="0" sz="1600">
              <a:solidFill>
                <a:srgbClr val="374151"/>
              </a:solidFill>
              <a:latin typeface="Calibri"/>
              <a:ea typeface="Calibri"/>
              <a:cs typeface="Calibri"/>
              <a:sym typeface="Calibri"/>
            </a:endParaRPr>
          </a:p>
          <a:p>
            <a:pPr indent="-342900" lvl="0" marL="457200" rtl="0" algn="l">
              <a:lnSpc>
                <a:spcPct val="100000"/>
              </a:lnSpc>
              <a:spcBef>
                <a:spcPts val="360"/>
              </a:spcBef>
              <a:spcAft>
                <a:spcPts val="0"/>
              </a:spcAft>
              <a:buClr>
                <a:schemeClr val="dk1"/>
              </a:buClr>
              <a:buSzPts val="1800"/>
              <a:buChar char="•"/>
            </a:pPr>
            <a:r>
              <a:rPr b="0" i="0" lang="en-US" sz="1600">
                <a:solidFill>
                  <a:srgbClr val="374151"/>
                </a:solidFill>
                <a:latin typeface="Calibri"/>
                <a:ea typeface="Calibri"/>
                <a:cs typeface="Calibri"/>
                <a:sym typeface="Calibri"/>
              </a:rPr>
              <a:t>Exploring the use of image classification models for early detection and prognosis of Osteosarcoma can have significant clinical implications. Developing models that can predict disease progression, treatment response, or overall patient survival can assist in personalized treatment planning and monitoring of the disease.</a:t>
            </a:r>
            <a:endParaRPr/>
          </a:p>
          <a:p>
            <a:pPr indent="-228600" lvl="0" marL="457200" rtl="0" algn="l">
              <a:lnSpc>
                <a:spcPct val="100000"/>
              </a:lnSpc>
              <a:spcBef>
                <a:spcPts val="360"/>
              </a:spcBef>
              <a:spcAft>
                <a:spcPts val="0"/>
              </a:spcAft>
              <a:buClr>
                <a:schemeClr val="dk1"/>
              </a:buClr>
              <a:buSzPts val="18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457200" y="702644"/>
            <a:ext cx="8229600" cy="38208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71428"/>
              <a:buNone/>
            </a:pPr>
            <a:r>
              <a:rPr lang="en-US" sz="2800"/>
              <a:t>References</a:t>
            </a:r>
            <a:endParaRPr sz="2800"/>
          </a:p>
        </p:txBody>
      </p:sp>
      <p:sp>
        <p:nvSpPr>
          <p:cNvPr id="253" name="Google Shape;253;p30"/>
          <p:cNvSpPr txBox="1"/>
          <p:nvPr>
            <p:ph idx="1" type="body"/>
          </p:nvPr>
        </p:nvSpPr>
        <p:spPr>
          <a:xfrm>
            <a:off x="457200" y="1084729"/>
            <a:ext cx="8229600" cy="3509850"/>
          </a:xfrm>
          <a:prstGeom prst="rect">
            <a:avLst/>
          </a:prstGeom>
          <a:noFill/>
          <a:ln>
            <a:noFill/>
          </a:ln>
        </p:spPr>
        <p:txBody>
          <a:bodyPr anchorCtr="0" anchor="t" bIns="45700" lIns="91425" spcFirstLastPara="1" rIns="91425" wrap="square" tIns="45700">
            <a:normAutofit fontScale="62500" lnSpcReduction="20000"/>
          </a:bodyPr>
          <a:lstStyle/>
          <a:p>
            <a:pPr indent="-285750" lvl="0" marL="285750" rtl="0" algn="l">
              <a:lnSpc>
                <a:spcPct val="100000"/>
              </a:lnSpc>
              <a:spcBef>
                <a:spcPts val="360"/>
              </a:spcBef>
              <a:spcAft>
                <a:spcPts val="0"/>
              </a:spcAft>
              <a:buSzPct val="125217"/>
              <a:buChar char="•"/>
            </a:pPr>
            <a:r>
              <a:rPr lang="en-US" sz="2300"/>
              <a:t>New Horizons in the Treatment of Osteosarcoma (Paul S. Meltzer,2021).</a:t>
            </a:r>
            <a:endParaRPr/>
          </a:p>
          <a:p>
            <a:pPr indent="-285750" lvl="0" marL="285750" rtl="0" algn="l">
              <a:lnSpc>
                <a:spcPct val="100000"/>
              </a:lnSpc>
              <a:spcBef>
                <a:spcPts val="360"/>
              </a:spcBef>
              <a:spcAft>
                <a:spcPts val="0"/>
              </a:spcAft>
              <a:buSzPct val="125217"/>
              <a:buChar char="•"/>
            </a:pPr>
            <a:r>
              <a:rPr lang="en-US" sz="2300"/>
              <a:t>(Khobragade, 2022). Revaluating Pretraining in Small Size Training Sample Regime. </a:t>
            </a:r>
            <a:endParaRPr/>
          </a:p>
          <a:p>
            <a:pPr indent="-285750" lvl="0" marL="285750" rtl="0" algn="l">
              <a:lnSpc>
                <a:spcPct val="100000"/>
              </a:lnSpc>
              <a:spcBef>
                <a:spcPts val="360"/>
              </a:spcBef>
              <a:spcAft>
                <a:spcPts val="0"/>
              </a:spcAft>
              <a:buSzPct val="125217"/>
              <a:buChar char="•"/>
            </a:pPr>
            <a:r>
              <a:rPr lang="en-US" sz="2300"/>
              <a:t>https://www.academia.edu/88103650/Revaluating_Pretraining_in_Small_Size_Training_Sample_Regime</a:t>
            </a:r>
            <a:endParaRPr sz="2300"/>
          </a:p>
          <a:p>
            <a:pPr indent="-171450" lvl="0" marL="285750" rtl="0" algn="l">
              <a:lnSpc>
                <a:spcPct val="100000"/>
              </a:lnSpc>
              <a:spcBef>
                <a:spcPts val="360"/>
              </a:spcBef>
              <a:spcAft>
                <a:spcPts val="0"/>
              </a:spcAft>
              <a:buSzPct val="125217"/>
              <a:buNone/>
            </a:pPr>
            <a:r>
              <a:t/>
            </a:r>
            <a:endParaRPr sz="2300"/>
          </a:p>
          <a:p>
            <a:pPr indent="-285750" lvl="0" marL="285750" rtl="0" algn="l">
              <a:lnSpc>
                <a:spcPct val="100000"/>
              </a:lnSpc>
              <a:spcBef>
                <a:spcPts val="360"/>
              </a:spcBef>
              <a:spcAft>
                <a:spcPts val="0"/>
              </a:spcAft>
              <a:buSzPct val="125217"/>
              <a:buChar char="•"/>
            </a:pPr>
            <a:r>
              <a:rPr lang="en-US" sz="2300"/>
              <a:t>Bone Cancer Detection from X-Ray and MRI Images through Image Segmentation Techniques</a:t>
            </a:r>
            <a:endParaRPr/>
          </a:p>
          <a:p>
            <a:pPr indent="-285750" lvl="0" marL="285750" rtl="0" algn="l">
              <a:lnSpc>
                <a:spcPct val="100000"/>
              </a:lnSpc>
              <a:spcBef>
                <a:spcPts val="360"/>
              </a:spcBef>
              <a:spcAft>
                <a:spcPts val="0"/>
              </a:spcAft>
              <a:buSzPct val="125217"/>
              <a:buChar char="•"/>
            </a:pPr>
            <a:r>
              <a:rPr lang="en-US" sz="2300"/>
              <a:t>https://www.ijrte.org/wp-content/uploads/papers/v8i6/F7159038620.pdf</a:t>
            </a:r>
            <a:endParaRPr/>
          </a:p>
          <a:p>
            <a:pPr indent="-171450" lvl="0" marL="285750" rtl="0" algn="l">
              <a:lnSpc>
                <a:spcPct val="100000"/>
              </a:lnSpc>
              <a:spcBef>
                <a:spcPts val="360"/>
              </a:spcBef>
              <a:spcAft>
                <a:spcPts val="0"/>
              </a:spcAft>
              <a:buSzPct val="125217"/>
              <a:buNone/>
            </a:pPr>
            <a:r>
              <a:t/>
            </a:r>
            <a:endParaRPr sz="2300"/>
          </a:p>
          <a:p>
            <a:pPr indent="-285750" lvl="0" marL="285750" rtl="0" algn="l">
              <a:lnSpc>
                <a:spcPct val="100000"/>
              </a:lnSpc>
              <a:spcBef>
                <a:spcPts val="360"/>
              </a:spcBef>
              <a:spcAft>
                <a:spcPts val="0"/>
              </a:spcAft>
              <a:buSzPct val="125217"/>
              <a:buChar char="•"/>
            </a:pPr>
            <a:r>
              <a:rPr lang="en-US" sz="2300"/>
              <a:t>Bone Cancer Detection Using Feature Extraction Based Machine Learning Model</a:t>
            </a:r>
            <a:endParaRPr/>
          </a:p>
          <a:p>
            <a:pPr indent="-285750" lvl="0" marL="285750" rtl="0" algn="l">
              <a:lnSpc>
                <a:spcPct val="100000"/>
              </a:lnSpc>
              <a:spcBef>
                <a:spcPts val="360"/>
              </a:spcBef>
              <a:spcAft>
                <a:spcPts val="0"/>
              </a:spcAft>
              <a:buSzPct val="125217"/>
              <a:buChar char="•"/>
            </a:pPr>
            <a:r>
              <a:rPr lang="en-US" sz="2300"/>
              <a:t>https://www.ncbi.nlm.nih.gov/pmc/articles/PMC8712164/</a:t>
            </a:r>
            <a:endParaRPr/>
          </a:p>
          <a:p>
            <a:pPr indent="-171450" lvl="0" marL="285750" rtl="0" algn="l">
              <a:lnSpc>
                <a:spcPct val="100000"/>
              </a:lnSpc>
              <a:spcBef>
                <a:spcPts val="360"/>
              </a:spcBef>
              <a:spcAft>
                <a:spcPts val="0"/>
              </a:spcAft>
              <a:buSzPct val="125217"/>
              <a:buNone/>
            </a:pPr>
            <a:r>
              <a:t/>
            </a:r>
            <a:endParaRPr sz="2300"/>
          </a:p>
          <a:p>
            <a:pPr indent="-285750" lvl="0" marL="285750" rtl="0" algn="l">
              <a:lnSpc>
                <a:spcPct val="100000"/>
              </a:lnSpc>
              <a:spcBef>
                <a:spcPts val="360"/>
              </a:spcBef>
              <a:spcAft>
                <a:spcPts val="0"/>
              </a:spcAft>
              <a:buSzPct val="125217"/>
              <a:buChar char="•"/>
            </a:pPr>
            <a:r>
              <a:rPr lang="en-US" sz="2300"/>
              <a:t>Deep Learning for Classification of Bone Lesions on Routine MRI</a:t>
            </a:r>
            <a:endParaRPr/>
          </a:p>
          <a:p>
            <a:pPr indent="-285750" lvl="0" marL="285750" rtl="0" algn="l">
              <a:lnSpc>
                <a:spcPct val="100000"/>
              </a:lnSpc>
              <a:spcBef>
                <a:spcPts val="360"/>
              </a:spcBef>
              <a:spcAft>
                <a:spcPts val="0"/>
              </a:spcAft>
              <a:buSzPct val="125217"/>
              <a:buChar char="•"/>
            </a:pPr>
            <a:r>
              <a:rPr lang="en-US" sz="2300"/>
              <a:t>https://www.ncbi.nlm.nih.gov/pmc/articles/PMC8190437/</a:t>
            </a:r>
            <a:endParaRPr/>
          </a:p>
          <a:p>
            <a:pPr indent="-171450" lvl="0" marL="285750" rtl="0" algn="l">
              <a:lnSpc>
                <a:spcPct val="100000"/>
              </a:lnSpc>
              <a:spcBef>
                <a:spcPts val="360"/>
              </a:spcBef>
              <a:spcAft>
                <a:spcPts val="0"/>
              </a:spcAft>
              <a:buSzPct val="125217"/>
              <a:buNone/>
            </a:pPr>
            <a:r>
              <a:t/>
            </a:r>
            <a:endParaRPr sz="2300"/>
          </a:p>
          <a:p>
            <a:pPr indent="-285750" lvl="0" marL="285750" rtl="0" algn="l">
              <a:lnSpc>
                <a:spcPct val="100000"/>
              </a:lnSpc>
              <a:spcBef>
                <a:spcPts val="360"/>
              </a:spcBef>
              <a:spcAft>
                <a:spcPts val="0"/>
              </a:spcAft>
              <a:buSzPct val="125217"/>
              <a:buChar char="•"/>
            </a:pPr>
            <a:r>
              <a:rPr lang="en-US" sz="2300"/>
              <a:t>AX-U-net: A Deep Learning Framework for Image Segmentation to Assist Pancreatic Tumor Diagnosis</a:t>
            </a:r>
            <a:endParaRPr/>
          </a:p>
          <a:p>
            <a:pPr indent="-285750" lvl="0" marL="285750" rtl="0" algn="l">
              <a:lnSpc>
                <a:spcPct val="100000"/>
              </a:lnSpc>
              <a:spcBef>
                <a:spcPts val="360"/>
              </a:spcBef>
              <a:spcAft>
                <a:spcPts val="0"/>
              </a:spcAft>
              <a:buSzPct val="125217"/>
              <a:buChar char="•"/>
            </a:pPr>
            <a:r>
              <a:rPr lang="en-US" sz="2300"/>
              <a:t>https://www.frontiersin.org/articles/10.3389/fonc.2022.894970/full</a:t>
            </a:r>
            <a:endParaRPr/>
          </a:p>
          <a:p>
            <a:pPr indent="-171450" lvl="0" marL="285750" rtl="0" algn="l">
              <a:lnSpc>
                <a:spcPct val="100000"/>
              </a:lnSpc>
              <a:spcBef>
                <a:spcPts val="360"/>
              </a:spcBef>
              <a:spcAft>
                <a:spcPts val="0"/>
              </a:spcAft>
              <a:buSzPct val="180000"/>
              <a:buNone/>
            </a:pPr>
            <a:r>
              <a:t/>
            </a:r>
            <a:endParaRPr sz="1600"/>
          </a:p>
          <a:p>
            <a:pPr indent="-228600" lvl="0" marL="342900" rtl="0" algn="l">
              <a:lnSpc>
                <a:spcPct val="100000"/>
              </a:lnSpc>
              <a:spcBef>
                <a:spcPts val="360"/>
              </a:spcBef>
              <a:spcAft>
                <a:spcPts val="0"/>
              </a:spcAft>
              <a:buSzPct val="180000"/>
              <a:buFont typeface="Arial"/>
              <a:buNone/>
            </a:pPr>
            <a:r>
              <a:t/>
            </a:r>
            <a:endParaRPr sz="1600"/>
          </a:p>
          <a:p>
            <a:pPr indent="0" lvl="0" marL="0" rtl="0" algn="l">
              <a:lnSpc>
                <a:spcPct val="100000"/>
              </a:lnSpc>
              <a:spcBef>
                <a:spcPts val="360"/>
              </a:spcBef>
              <a:spcAft>
                <a:spcPts val="0"/>
              </a:spcAft>
              <a:buSzPct val="180000"/>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4"/>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t>Introduction</a:t>
            </a:r>
            <a:endParaRPr/>
          </a:p>
        </p:txBody>
      </p:sp>
      <p:sp>
        <p:nvSpPr>
          <p:cNvPr id="78" name="Google Shape;78;p4"/>
          <p:cNvSpPr txBox="1"/>
          <p:nvPr>
            <p:ph idx="1" type="body"/>
          </p:nvPr>
        </p:nvSpPr>
        <p:spPr>
          <a:xfrm>
            <a:off x="457200" y="1610179"/>
            <a:ext cx="8229600" cy="2984400"/>
          </a:xfrm>
          <a:prstGeom prst="rect">
            <a:avLst/>
          </a:prstGeom>
          <a:noFill/>
          <a:ln>
            <a:noFill/>
          </a:ln>
        </p:spPr>
        <p:txBody>
          <a:bodyPr anchorCtr="0" anchor="t" bIns="45700" lIns="91425" spcFirstLastPara="1" rIns="91425" wrap="square" tIns="45700">
            <a:normAutofit fontScale="47500" lnSpcReduction="20000"/>
          </a:bodyPr>
          <a:lstStyle/>
          <a:p>
            <a:pPr indent="-342900" lvl="0" marL="457200" rtl="0" algn="l">
              <a:lnSpc>
                <a:spcPct val="100000"/>
              </a:lnSpc>
              <a:spcBef>
                <a:spcPts val="360"/>
              </a:spcBef>
              <a:spcAft>
                <a:spcPts val="0"/>
              </a:spcAft>
              <a:buClr>
                <a:schemeClr val="dk1"/>
              </a:buClr>
              <a:buSzPct val="118421"/>
              <a:buChar char="•"/>
            </a:pPr>
            <a:r>
              <a:rPr lang="en-US"/>
              <a:t>Osteosarcoma is the most common form of bone cancer, mainly affecting children and young adults. It is a malignant tumor that develops in the cells responsible for bone formation, known as osteoblasts.</a:t>
            </a:r>
            <a:endParaRPr/>
          </a:p>
          <a:p>
            <a:pPr indent="-342900" lvl="0" marL="457200" rtl="0" algn="l">
              <a:lnSpc>
                <a:spcPct val="100000"/>
              </a:lnSpc>
              <a:spcBef>
                <a:spcPts val="360"/>
              </a:spcBef>
              <a:spcAft>
                <a:spcPts val="0"/>
              </a:spcAft>
              <a:buClr>
                <a:schemeClr val="dk1"/>
              </a:buClr>
              <a:buSzPct val="118421"/>
              <a:buChar char="•"/>
            </a:pPr>
            <a:r>
              <a:rPr lang="en-US"/>
              <a:t>Early detection is vital for improving the prognosis and survival rates of individuals with osteosarcoma. Medical imaging techniques, such as X-rays, CT scans, and MRI, are commonly employed for diagnosis and monitoring the progression of the disease.</a:t>
            </a:r>
            <a:endParaRPr/>
          </a:p>
          <a:p>
            <a:pPr indent="-342900" lvl="0" marL="457200" rtl="0" algn="l">
              <a:lnSpc>
                <a:spcPct val="100000"/>
              </a:lnSpc>
              <a:spcBef>
                <a:spcPts val="360"/>
              </a:spcBef>
              <a:spcAft>
                <a:spcPts val="0"/>
              </a:spcAft>
              <a:buClr>
                <a:schemeClr val="dk1"/>
              </a:buClr>
              <a:buSzPct val="118421"/>
              <a:buChar char="•"/>
            </a:pPr>
            <a:r>
              <a:rPr lang="en-US"/>
              <a:t>Image segmentation is a computer vision technique that involves dividing an image into distinct regions or objects to extract meaningful information. In the case of osteosarcoma, image segmentation can aid in identifying and outlining tumor regions within medical images, facilitating accurate diagnosis and treatment planning.</a:t>
            </a:r>
            <a:endParaRPr/>
          </a:p>
          <a:p>
            <a:pPr indent="-342900" lvl="0" marL="457200" rtl="0" algn="l">
              <a:lnSpc>
                <a:spcPct val="100000"/>
              </a:lnSpc>
              <a:spcBef>
                <a:spcPts val="360"/>
              </a:spcBef>
              <a:spcAft>
                <a:spcPts val="0"/>
              </a:spcAft>
              <a:buClr>
                <a:schemeClr val="dk1"/>
              </a:buClr>
              <a:buSzPct val="118421"/>
              <a:buChar char="•"/>
            </a:pPr>
            <a:r>
              <a:rPr lang="en-US"/>
              <a:t>The utilization of image segmentation in bone cancer detection offers several advantages. It enables precise measurement of tumor size, assessment of tumor characteristics, and monitoring changes over time. Additionally, it provides valuable insights into the tumor's location and its relationship with surrounding tissues.</a:t>
            </a:r>
            <a:endParaRPr/>
          </a:p>
          <a:p>
            <a:pPr indent="-228600" lvl="0" marL="457200" rtl="0" algn="l">
              <a:lnSpc>
                <a:spcPct val="100000"/>
              </a:lnSpc>
              <a:spcBef>
                <a:spcPts val="360"/>
              </a:spcBef>
              <a:spcAft>
                <a:spcPts val="0"/>
              </a:spcAft>
              <a:buClr>
                <a:schemeClr val="dk1"/>
              </a:buClr>
              <a:buSzPct val="118421"/>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5"/>
          <p:cNvSpPr txBox="1"/>
          <p:nvPr>
            <p:ph type="title"/>
          </p:nvPr>
        </p:nvSpPr>
        <p:spPr>
          <a:xfrm>
            <a:off x="457200" y="702644"/>
            <a:ext cx="8129016" cy="431212"/>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t>Data Set Description</a:t>
            </a:r>
            <a:endParaRPr/>
          </a:p>
        </p:txBody>
      </p:sp>
      <p:sp>
        <p:nvSpPr>
          <p:cNvPr id="84" name="Google Shape;84;p5"/>
          <p:cNvSpPr txBox="1"/>
          <p:nvPr>
            <p:ph idx="1" type="body"/>
          </p:nvPr>
        </p:nvSpPr>
        <p:spPr>
          <a:xfrm>
            <a:off x="374904" y="1207008"/>
            <a:ext cx="8311896" cy="3387571"/>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360"/>
              </a:spcBef>
              <a:spcAft>
                <a:spcPts val="0"/>
              </a:spcAft>
              <a:buSzPts val="1800"/>
              <a:buChar char="•"/>
            </a:pPr>
            <a:r>
              <a:rPr lang="en-US" sz="1800"/>
              <a:t>Data Collection: The data was collected by a team of clinical scientists at the University of Texas Southwestern Medical Center, Dallas.</a:t>
            </a:r>
            <a:endParaRPr/>
          </a:p>
          <a:p>
            <a:pPr indent="-342900" lvl="0" marL="457200" rtl="0" algn="l">
              <a:lnSpc>
                <a:spcPct val="100000"/>
              </a:lnSpc>
              <a:spcBef>
                <a:spcPts val="360"/>
              </a:spcBef>
              <a:spcAft>
                <a:spcPts val="0"/>
              </a:spcAft>
              <a:buClr>
                <a:schemeClr val="dk1"/>
              </a:buClr>
              <a:buSzPts val="1800"/>
              <a:buChar char="•"/>
            </a:pPr>
            <a:r>
              <a:rPr lang="en-US" sz="1800"/>
              <a:t>Patient Selection: Archival samples from 50 patients treated at Children's Medical Center, Dallas, between 1995 and 2015, were used to create this dataset.</a:t>
            </a:r>
            <a:endParaRPr/>
          </a:p>
          <a:p>
            <a:pPr indent="-342900" lvl="0" marL="457200" rtl="0" algn="l">
              <a:lnSpc>
                <a:spcPct val="100000"/>
              </a:lnSpc>
              <a:spcBef>
                <a:spcPts val="360"/>
              </a:spcBef>
              <a:spcAft>
                <a:spcPts val="0"/>
              </a:spcAft>
              <a:buClr>
                <a:schemeClr val="dk1"/>
              </a:buClr>
              <a:buSzPts val="1800"/>
              <a:buChar char="•"/>
            </a:pPr>
            <a:r>
              <a:rPr lang="en-US" sz="1800"/>
              <a:t>Labeling: The images are labeled as Non-Tumor, Viable Tumor, and non-viable</a:t>
            </a:r>
            <a:r>
              <a:rPr lang="en-US" sz="1800"/>
              <a:t>.</a:t>
            </a:r>
            <a:endParaRPr/>
          </a:p>
          <a:p>
            <a:pPr indent="-342900" lvl="0" marL="457200" rtl="0" algn="l">
              <a:lnSpc>
                <a:spcPct val="100000"/>
              </a:lnSpc>
              <a:spcBef>
                <a:spcPts val="360"/>
              </a:spcBef>
              <a:spcAft>
                <a:spcPts val="0"/>
              </a:spcAft>
              <a:buClr>
                <a:schemeClr val="dk1"/>
              </a:buClr>
              <a:buSzPts val="1800"/>
              <a:buChar char="•"/>
            </a:pPr>
            <a:r>
              <a:rPr lang="en-US" sz="1800"/>
              <a:t>Dataset Size: The dataset consists of 1144 images of size 1024 X 1024 at 10X resolution.</a:t>
            </a:r>
            <a:endParaRPr/>
          </a:p>
          <a:p>
            <a:pPr indent="-342900" lvl="0" marL="457200" rtl="0" algn="l">
              <a:lnSpc>
                <a:spcPct val="100000"/>
              </a:lnSpc>
              <a:spcBef>
                <a:spcPts val="360"/>
              </a:spcBef>
              <a:spcAft>
                <a:spcPts val="0"/>
              </a:spcAft>
              <a:buClr>
                <a:schemeClr val="dk1"/>
              </a:buClr>
              <a:buSzPts val="1800"/>
              <a:buChar char="•"/>
            </a:pPr>
            <a:r>
              <a:rPr lang="en-US" sz="1800"/>
              <a:t>Class Distribution: The dataset comprises 536 (47%) non-tumor images, 263 (23%) non-viable images, and 345 (30%) viable tumor images.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6"/>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t>Sample Image data</a:t>
            </a:r>
            <a:endParaRPr/>
          </a:p>
        </p:txBody>
      </p:sp>
      <p:pic>
        <p:nvPicPr>
          <p:cNvPr id="90" name="Google Shape;90;p6"/>
          <p:cNvPicPr preferRelativeResize="0"/>
          <p:nvPr/>
        </p:nvPicPr>
        <p:blipFill rotWithShape="1">
          <a:blip r:embed="rId3">
            <a:alphaModFix/>
          </a:blip>
          <a:srcRect b="0" l="0" r="0" t="0"/>
          <a:stretch/>
        </p:blipFill>
        <p:spPr>
          <a:xfrm>
            <a:off x="457200" y="1764791"/>
            <a:ext cx="3721608" cy="2703765"/>
          </a:xfrm>
          <a:prstGeom prst="rect">
            <a:avLst/>
          </a:prstGeom>
          <a:noFill/>
          <a:ln>
            <a:noFill/>
          </a:ln>
        </p:spPr>
      </p:pic>
      <p:pic>
        <p:nvPicPr>
          <p:cNvPr id="91" name="Google Shape;91;p6"/>
          <p:cNvPicPr preferRelativeResize="0"/>
          <p:nvPr/>
        </p:nvPicPr>
        <p:blipFill rotWithShape="1">
          <a:blip r:embed="rId4">
            <a:alphaModFix/>
          </a:blip>
          <a:srcRect b="0" l="0" r="0" t="0"/>
          <a:stretch/>
        </p:blipFill>
        <p:spPr>
          <a:xfrm>
            <a:off x="4572000" y="1764791"/>
            <a:ext cx="3965565" cy="27037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7"/>
          <p:cNvSpPr txBox="1"/>
          <p:nvPr>
            <p:ph type="title"/>
          </p:nvPr>
        </p:nvSpPr>
        <p:spPr>
          <a:xfrm>
            <a:off x="239697" y="679122"/>
            <a:ext cx="3577701" cy="7773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2000"/>
              <a:buNone/>
            </a:pPr>
            <a:r>
              <a:rPr lang="en-US" sz="4000"/>
              <a:t>Methodology</a:t>
            </a:r>
            <a:endParaRPr/>
          </a:p>
        </p:txBody>
      </p:sp>
      <p:sp>
        <p:nvSpPr>
          <p:cNvPr id="97" name="Google Shape;97;p7"/>
          <p:cNvSpPr txBox="1"/>
          <p:nvPr>
            <p:ph idx="1" type="body"/>
          </p:nvPr>
        </p:nvSpPr>
        <p:spPr>
          <a:xfrm>
            <a:off x="3575050" y="679122"/>
            <a:ext cx="5111700" cy="3915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200"/>
              <a:buFont typeface="Calibri"/>
              <a:buNone/>
            </a:pPr>
            <a:r>
              <a:rPr lang="en-US"/>
              <a:t> </a:t>
            </a:r>
            <a:endParaRPr/>
          </a:p>
        </p:txBody>
      </p:sp>
      <p:sp>
        <p:nvSpPr>
          <p:cNvPr id="98" name="Google Shape;98;p7"/>
          <p:cNvSpPr txBox="1"/>
          <p:nvPr>
            <p:ph idx="2" type="body"/>
          </p:nvPr>
        </p:nvSpPr>
        <p:spPr>
          <a:xfrm>
            <a:off x="457201" y="1609518"/>
            <a:ext cx="3812958" cy="3459631"/>
          </a:xfrm>
          <a:prstGeom prst="rect">
            <a:avLst/>
          </a:prstGeom>
          <a:noFill/>
          <a:ln>
            <a:noFill/>
          </a:ln>
        </p:spPr>
        <p:txBody>
          <a:bodyPr anchorCtr="0" anchor="t" bIns="45700" lIns="91425" spcFirstLastPara="1" rIns="91425" wrap="square" tIns="45700">
            <a:normAutofit fontScale="92500" lnSpcReduction="10000"/>
          </a:bodyPr>
          <a:lstStyle/>
          <a:p>
            <a:pPr indent="-342900" lvl="0" marL="571500" rtl="0" algn="l">
              <a:lnSpc>
                <a:spcPct val="100000"/>
              </a:lnSpc>
              <a:spcBef>
                <a:spcPts val="280"/>
              </a:spcBef>
              <a:spcAft>
                <a:spcPts val="0"/>
              </a:spcAft>
              <a:buSzPct val="108108"/>
              <a:buAutoNum type="arabicPeriod"/>
            </a:pPr>
            <a:r>
              <a:rPr lang="en-US"/>
              <a:t>Data Preprocessing involving image manipulation segregation of images according to the images having tumor, non-tumor as folders and moving images . </a:t>
            </a:r>
            <a:endParaRPr/>
          </a:p>
          <a:p>
            <a:pPr indent="-342900" lvl="0" marL="571500" rtl="0" algn="l">
              <a:lnSpc>
                <a:spcPct val="100000"/>
              </a:lnSpc>
              <a:spcBef>
                <a:spcPts val="280"/>
              </a:spcBef>
              <a:spcAft>
                <a:spcPts val="0"/>
              </a:spcAft>
              <a:buSzPct val="108108"/>
              <a:buAutoNum type="arabicPeriod"/>
            </a:pPr>
            <a:r>
              <a:rPr lang="en-US"/>
              <a:t>Segment images using Apeer.io and storing them in local disk </a:t>
            </a:r>
            <a:endParaRPr/>
          </a:p>
          <a:p>
            <a:pPr indent="-342900" lvl="0" marL="571500" rtl="0" algn="l">
              <a:lnSpc>
                <a:spcPct val="100000"/>
              </a:lnSpc>
              <a:spcBef>
                <a:spcPts val="280"/>
              </a:spcBef>
              <a:spcAft>
                <a:spcPts val="0"/>
              </a:spcAft>
              <a:buSzPct val="108108"/>
              <a:buAutoNum type="arabicPeriod"/>
            </a:pPr>
            <a:r>
              <a:rPr lang="en-US"/>
              <a:t>Performed basic CNN model on Raw data gathered from the official cancer image data archives.</a:t>
            </a:r>
            <a:endParaRPr/>
          </a:p>
          <a:p>
            <a:pPr indent="-342900" lvl="0" marL="571500" rtl="0" algn="l">
              <a:lnSpc>
                <a:spcPct val="100000"/>
              </a:lnSpc>
              <a:spcBef>
                <a:spcPts val="280"/>
              </a:spcBef>
              <a:spcAft>
                <a:spcPts val="0"/>
              </a:spcAft>
              <a:buSzPct val="108108"/>
              <a:buAutoNum type="arabicPeriod"/>
            </a:pPr>
            <a:r>
              <a:rPr lang="en-US"/>
              <a:t>Performed SVM model on image data where the images are present in folder with folder names as labels.</a:t>
            </a:r>
            <a:endParaRPr/>
          </a:p>
          <a:p>
            <a:pPr indent="-342900" lvl="0" marL="571500" rtl="0" algn="l">
              <a:lnSpc>
                <a:spcPct val="100000"/>
              </a:lnSpc>
              <a:spcBef>
                <a:spcPts val="280"/>
              </a:spcBef>
              <a:spcAft>
                <a:spcPts val="0"/>
              </a:spcAft>
              <a:buSzPct val="108108"/>
              <a:buAutoNum type="arabicPeriod"/>
            </a:pPr>
            <a:r>
              <a:rPr lang="en-US"/>
              <a:t> Using Apeer.com created mask images </a:t>
            </a:r>
            <a:endParaRPr/>
          </a:p>
          <a:p>
            <a:pPr indent="-342900" lvl="0" marL="571500" rtl="0" algn="l">
              <a:lnSpc>
                <a:spcPct val="100000"/>
              </a:lnSpc>
              <a:spcBef>
                <a:spcPts val="280"/>
              </a:spcBef>
              <a:spcAft>
                <a:spcPts val="0"/>
              </a:spcAft>
              <a:buSzPct val="108108"/>
              <a:buAutoNum type="arabicPeriod"/>
            </a:pPr>
            <a:r>
              <a:rPr lang="en-US"/>
              <a:t>Performed CNN with mask image data also as input.</a:t>
            </a:r>
            <a:endParaRPr/>
          </a:p>
          <a:p>
            <a:pPr indent="-342900" lvl="0" marL="571500" rtl="0" algn="l">
              <a:lnSpc>
                <a:spcPct val="100000"/>
              </a:lnSpc>
              <a:spcBef>
                <a:spcPts val="280"/>
              </a:spcBef>
              <a:spcAft>
                <a:spcPts val="0"/>
              </a:spcAft>
              <a:buSzPct val="108108"/>
              <a:buAutoNum type="arabicPeriod"/>
            </a:pPr>
            <a:r>
              <a:rPr lang="en-US"/>
              <a:t>Performed RCNN with image data and mask image data as inputs .</a:t>
            </a:r>
            <a:endParaRPr/>
          </a:p>
        </p:txBody>
      </p:sp>
      <p:pic>
        <p:nvPicPr>
          <p:cNvPr id="99" name="Google Shape;99;p7"/>
          <p:cNvPicPr preferRelativeResize="0"/>
          <p:nvPr/>
        </p:nvPicPr>
        <p:blipFill rotWithShape="1">
          <a:blip r:embed="rId3">
            <a:alphaModFix/>
          </a:blip>
          <a:srcRect b="0" l="0" r="0" t="0"/>
          <a:stretch/>
        </p:blipFill>
        <p:spPr>
          <a:xfrm>
            <a:off x="4669654" y="570154"/>
            <a:ext cx="3089429" cy="455093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8"/>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t>Data Pre-processing</a:t>
            </a:r>
            <a:endParaRPr/>
          </a:p>
        </p:txBody>
      </p:sp>
      <p:sp>
        <p:nvSpPr>
          <p:cNvPr id="105" name="Google Shape;105;p8"/>
          <p:cNvSpPr txBox="1"/>
          <p:nvPr>
            <p:ph idx="1" type="body"/>
          </p:nvPr>
        </p:nvSpPr>
        <p:spPr>
          <a:xfrm>
            <a:off x="457200" y="1610179"/>
            <a:ext cx="8229600" cy="29844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360"/>
              </a:spcBef>
              <a:spcAft>
                <a:spcPts val="0"/>
              </a:spcAft>
              <a:buClr>
                <a:schemeClr val="dk1"/>
              </a:buClr>
              <a:buSzPts val="1800"/>
              <a:buChar char="•"/>
            </a:pPr>
            <a:r>
              <a:rPr lang="en-US" sz="1300"/>
              <a:t>The original image data was divided into training set-1 and training set-2 which had 10 sets of folders with image data and a corresponding CSV file where image data labels are provided in the CSV file.</a:t>
            </a:r>
            <a:endParaRPr/>
          </a:p>
          <a:p>
            <a:pPr indent="-342900" lvl="0" marL="457200" rtl="0" algn="l">
              <a:lnSpc>
                <a:spcPct val="100000"/>
              </a:lnSpc>
              <a:spcBef>
                <a:spcPts val="360"/>
              </a:spcBef>
              <a:spcAft>
                <a:spcPts val="0"/>
              </a:spcAft>
              <a:buClr>
                <a:schemeClr val="dk1"/>
              </a:buClr>
              <a:buSzPts val="1800"/>
              <a:buChar char="•"/>
            </a:pPr>
            <a:r>
              <a:rPr lang="en-US" sz="1300"/>
              <a:t>We have segregated images into train and test folders and converted them into grey scale , reduced size and normalized them and also made a data frame of all the csv files from the folders which helped to segregate the image data into folders according to their type(viable , non-viable etc.)</a:t>
            </a:r>
            <a:endParaRPr/>
          </a:p>
          <a:p>
            <a:pPr indent="-342900" lvl="0" marL="457200" rtl="0" algn="l">
              <a:lnSpc>
                <a:spcPct val="100000"/>
              </a:lnSpc>
              <a:spcBef>
                <a:spcPts val="360"/>
              </a:spcBef>
              <a:spcAft>
                <a:spcPts val="0"/>
              </a:spcAft>
              <a:buClr>
                <a:schemeClr val="dk1"/>
              </a:buClr>
              <a:buSzPts val="1800"/>
              <a:buChar char="•"/>
            </a:pPr>
            <a:r>
              <a:rPr lang="en-US" sz="1300"/>
              <a:t>Image segmentation using Apeer.io tool.</a:t>
            </a:r>
            <a:endParaRPr/>
          </a:p>
          <a:p>
            <a:pPr indent="-228600" lvl="0" marL="457200" rtl="0" algn="l">
              <a:lnSpc>
                <a:spcPct val="100000"/>
              </a:lnSpc>
              <a:spcBef>
                <a:spcPts val="360"/>
              </a:spcBef>
              <a:spcAft>
                <a:spcPts val="0"/>
              </a:spcAft>
              <a:buClr>
                <a:schemeClr val="dk1"/>
              </a:buClr>
              <a:buSzPts val="1800"/>
              <a:buNone/>
            </a:pPr>
            <a:r>
              <a:t/>
            </a:r>
            <a:endParaRPr sz="1300"/>
          </a:p>
          <a:p>
            <a:pPr indent="-228600" lvl="0" marL="457200" rtl="0" algn="l">
              <a:lnSpc>
                <a:spcPct val="100000"/>
              </a:lnSpc>
              <a:spcBef>
                <a:spcPts val="360"/>
              </a:spcBef>
              <a:spcAft>
                <a:spcPts val="0"/>
              </a:spcAft>
              <a:buClr>
                <a:schemeClr val="dk1"/>
              </a:buClr>
              <a:buSzPts val="1800"/>
              <a:buNone/>
            </a:pPr>
            <a:r>
              <a:t/>
            </a:r>
            <a:endParaRPr sz="1300"/>
          </a:p>
          <a:p>
            <a:pPr indent="-228600" lvl="0" marL="457200" rtl="0" algn="l">
              <a:lnSpc>
                <a:spcPct val="100000"/>
              </a:lnSpc>
              <a:spcBef>
                <a:spcPts val="360"/>
              </a:spcBef>
              <a:spcAft>
                <a:spcPts val="0"/>
              </a:spcAft>
              <a:buClr>
                <a:schemeClr val="dk1"/>
              </a:buClr>
              <a:buSzPts val="1800"/>
              <a:buNone/>
            </a:pPr>
            <a:r>
              <a:t/>
            </a:r>
            <a:endParaRPr sz="1300"/>
          </a:p>
        </p:txBody>
      </p:sp>
      <p:pic>
        <p:nvPicPr>
          <p:cNvPr id="106" name="Google Shape;106;p8"/>
          <p:cNvPicPr preferRelativeResize="0"/>
          <p:nvPr/>
        </p:nvPicPr>
        <p:blipFill rotWithShape="1">
          <a:blip r:embed="rId3">
            <a:alphaModFix/>
          </a:blip>
          <a:srcRect b="0" l="0" r="0" t="0"/>
          <a:stretch/>
        </p:blipFill>
        <p:spPr>
          <a:xfrm>
            <a:off x="2845663" y="3102379"/>
            <a:ext cx="5508224" cy="179971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9"/>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45454"/>
              <a:buNone/>
            </a:pPr>
            <a:r>
              <a:rPr lang="en-US"/>
              <a:t>Data Pre-processing contd.</a:t>
            </a:r>
            <a:endParaRPr/>
          </a:p>
        </p:txBody>
      </p:sp>
      <p:sp>
        <p:nvSpPr>
          <p:cNvPr id="112" name="Google Shape;112;p9"/>
          <p:cNvSpPr txBox="1"/>
          <p:nvPr>
            <p:ph idx="1" type="body"/>
          </p:nvPr>
        </p:nvSpPr>
        <p:spPr>
          <a:xfrm>
            <a:off x="457200" y="1610179"/>
            <a:ext cx="8229600" cy="2984400"/>
          </a:xfrm>
          <a:prstGeom prst="rect">
            <a:avLst/>
          </a:prstGeom>
          <a:noFill/>
          <a:ln>
            <a:noFill/>
          </a:ln>
        </p:spPr>
        <p:txBody>
          <a:bodyPr anchorCtr="0" anchor="t" bIns="45700" lIns="91425" spcFirstLastPara="1" rIns="91425" wrap="square" tIns="45700">
            <a:normAutofit fontScale="47500" lnSpcReduction="10000"/>
          </a:bodyPr>
          <a:lstStyle/>
          <a:p>
            <a:pPr indent="-342900" lvl="0" marL="457200" rtl="0" algn="l">
              <a:lnSpc>
                <a:spcPct val="100000"/>
              </a:lnSpc>
              <a:spcBef>
                <a:spcPts val="360"/>
              </a:spcBef>
              <a:spcAft>
                <a:spcPts val="0"/>
              </a:spcAft>
              <a:buClr>
                <a:schemeClr val="dk1"/>
              </a:buClr>
              <a:buSzPct val="118421"/>
              <a:buChar char="•"/>
            </a:pPr>
            <a:r>
              <a:rPr lang="en-US"/>
              <a:t>Apeer.com is a platform that facilitates image segmentation, a crucial step in cancer detection. </a:t>
            </a:r>
            <a:endParaRPr/>
          </a:p>
          <a:p>
            <a:pPr indent="-342899" lvl="0" marL="457200" rtl="0" algn="l">
              <a:lnSpc>
                <a:spcPct val="100000"/>
              </a:lnSpc>
              <a:spcBef>
                <a:spcPts val="360"/>
              </a:spcBef>
              <a:spcAft>
                <a:spcPts val="0"/>
              </a:spcAft>
              <a:buClr>
                <a:schemeClr val="dk1"/>
              </a:buClr>
              <a:buSzPct val="118420"/>
              <a:buChar char="•"/>
            </a:pPr>
            <a:r>
              <a:rPr lang="en-US"/>
              <a:t>Image Segmentation: Image segmentation is the process of dividing an image into distinct regions or objects. In the context of cancer detection, it involves identifying and delineating tumor regions within medical images. </a:t>
            </a:r>
            <a:endParaRPr/>
          </a:p>
          <a:p>
            <a:pPr indent="-342899" lvl="1" marL="914400" rtl="0" algn="l">
              <a:lnSpc>
                <a:spcPct val="100000"/>
              </a:lnSpc>
              <a:spcBef>
                <a:spcPts val="360"/>
              </a:spcBef>
              <a:spcAft>
                <a:spcPts val="0"/>
              </a:spcAft>
              <a:buClr>
                <a:schemeClr val="dk1"/>
              </a:buClr>
              <a:buSzPct val="135338"/>
              <a:buChar char="–"/>
            </a:pPr>
            <a:r>
              <a:rPr lang="en-US"/>
              <a:t>Semantic segmentation is detecting objects of one category.</a:t>
            </a:r>
            <a:endParaRPr/>
          </a:p>
          <a:p>
            <a:pPr indent="-342900" lvl="1" marL="914400" rtl="0" algn="l">
              <a:lnSpc>
                <a:spcPct val="100000"/>
              </a:lnSpc>
              <a:spcBef>
                <a:spcPts val="360"/>
              </a:spcBef>
              <a:spcAft>
                <a:spcPts val="0"/>
              </a:spcAft>
              <a:buClr>
                <a:schemeClr val="dk1"/>
              </a:buClr>
              <a:buSzPct val="135338"/>
              <a:buChar char="–"/>
            </a:pPr>
            <a:r>
              <a:rPr lang="en-US"/>
              <a:t>Instance segmentation is </a:t>
            </a:r>
            <a:r>
              <a:rPr lang="en-US"/>
              <a:t>detecting</a:t>
            </a:r>
            <a:r>
              <a:rPr lang="en-US"/>
              <a:t> objects of multiple categories.</a:t>
            </a:r>
            <a:endParaRPr/>
          </a:p>
          <a:p>
            <a:pPr indent="-342899" lvl="0" marL="457200" rtl="0" algn="l">
              <a:lnSpc>
                <a:spcPct val="100000"/>
              </a:lnSpc>
              <a:spcBef>
                <a:spcPts val="360"/>
              </a:spcBef>
              <a:spcAft>
                <a:spcPts val="0"/>
              </a:spcAft>
              <a:buClr>
                <a:schemeClr val="dk1"/>
              </a:buClr>
              <a:buSzPct val="118420"/>
              <a:buChar char="•"/>
            </a:pPr>
            <a:r>
              <a:rPr lang="en-US"/>
              <a:t>Apeer.com: Apeer.com is an online platform that offers tools and functionalities for image analysis and segmentation. It provides a user-friendly interface and a range of pre-built algorithms specifically designed for medical image processing.</a:t>
            </a:r>
            <a:endParaRPr/>
          </a:p>
          <a:p>
            <a:pPr indent="-342900" lvl="0" marL="457200" rtl="0" algn="l">
              <a:lnSpc>
                <a:spcPct val="100000"/>
              </a:lnSpc>
              <a:spcBef>
                <a:spcPts val="360"/>
              </a:spcBef>
              <a:spcAft>
                <a:spcPts val="0"/>
              </a:spcAft>
              <a:buClr>
                <a:schemeClr val="dk1"/>
              </a:buClr>
              <a:buSzPct val="118421"/>
              <a:buChar char="•"/>
            </a:pPr>
            <a:r>
              <a:rPr lang="en-US"/>
              <a:t>Segmentation Algorithms: Apeer provides a collection of state-of-the-art segmentation algorithms that can be applied to images. Apeer uses Unet for segmentation.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0"/>
          <p:cNvSpPr txBox="1"/>
          <p:nvPr>
            <p:ph type="title"/>
          </p:nvPr>
        </p:nvSpPr>
        <p:spPr>
          <a:xfrm>
            <a:off x="457200" y="702644"/>
            <a:ext cx="8229600" cy="6441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800"/>
              <a:buNone/>
            </a:pPr>
            <a:r>
              <a:rPr lang="en-US" sz="2800"/>
              <a:t>Evolution of Classification Algorithms for Image Data</a:t>
            </a:r>
            <a:endParaRPr/>
          </a:p>
        </p:txBody>
      </p:sp>
      <p:sp>
        <p:nvSpPr>
          <p:cNvPr id="118" name="Google Shape;118;p10"/>
          <p:cNvSpPr txBox="1"/>
          <p:nvPr>
            <p:ph idx="1" type="body"/>
          </p:nvPr>
        </p:nvSpPr>
        <p:spPr>
          <a:xfrm>
            <a:off x="457200" y="1610179"/>
            <a:ext cx="8229600" cy="2984400"/>
          </a:xfrm>
          <a:prstGeom prst="rect">
            <a:avLst/>
          </a:prstGeom>
          <a:noFill/>
          <a:ln>
            <a:noFill/>
          </a:ln>
        </p:spPr>
        <p:txBody>
          <a:bodyPr anchorCtr="0" anchor="t" bIns="45700" lIns="91425" spcFirstLastPara="1" rIns="91425" wrap="square" tIns="45700">
            <a:normAutofit fontScale="92500" lnSpcReduction="10000"/>
          </a:bodyPr>
          <a:lstStyle/>
          <a:p>
            <a:pPr indent="-342900" lvl="0" marL="457200" rtl="0" algn="l">
              <a:lnSpc>
                <a:spcPct val="100000"/>
              </a:lnSpc>
              <a:spcBef>
                <a:spcPts val="360"/>
              </a:spcBef>
              <a:spcAft>
                <a:spcPts val="0"/>
              </a:spcAft>
              <a:buClr>
                <a:schemeClr val="dk1"/>
              </a:buClr>
              <a:buSzPct val="129729"/>
              <a:buChar char="•"/>
            </a:pPr>
            <a:r>
              <a:rPr lang="en-US" sz="1500"/>
              <a:t>Classification algorithms are fundamental tools in machine learning for categorizing data into predefined classes or categories.</a:t>
            </a:r>
            <a:endParaRPr/>
          </a:p>
          <a:p>
            <a:pPr indent="-342900" lvl="0" marL="457200" rtl="0" algn="l">
              <a:lnSpc>
                <a:spcPct val="100000"/>
              </a:lnSpc>
              <a:spcBef>
                <a:spcPts val="360"/>
              </a:spcBef>
              <a:spcAft>
                <a:spcPts val="0"/>
              </a:spcAft>
              <a:buClr>
                <a:schemeClr val="dk1"/>
              </a:buClr>
              <a:buSzPct val="129729"/>
              <a:buChar char="•"/>
            </a:pPr>
            <a:r>
              <a:rPr lang="en-US" sz="1500"/>
              <a:t>SVM is a supervised learning algorithm that analyzes data and finds an optimal hyperplane to separate different classes.</a:t>
            </a:r>
            <a:endParaRPr/>
          </a:p>
          <a:p>
            <a:pPr indent="-342900" lvl="0" marL="457200" rtl="0" algn="l">
              <a:lnSpc>
                <a:spcPct val="100000"/>
              </a:lnSpc>
              <a:spcBef>
                <a:spcPts val="360"/>
              </a:spcBef>
              <a:spcAft>
                <a:spcPts val="0"/>
              </a:spcAft>
              <a:buClr>
                <a:schemeClr val="dk1"/>
              </a:buClr>
              <a:buSzPct val="129729"/>
              <a:buChar char="•"/>
            </a:pPr>
            <a:r>
              <a:rPr lang="en-US" sz="1500"/>
              <a:t>SVC is a variant of SVM designed specifically for classification tasks.</a:t>
            </a:r>
            <a:endParaRPr/>
          </a:p>
          <a:p>
            <a:pPr indent="-342900" lvl="0" marL="457200" rtl="0" algn="l">
              <a:lnSpc>
                <a:spcPct val="100000"/>
              </a:lnSpc>
              <a:spcBef>
                <a:spcPts val="360"/>
              </a:spcBef>
              <a:spcAft>
                <a:spcPts val="0"/>
              </a:spcAft>
              <a:buClr>
                <a:schemeClr val="dk1"/>
              </a:buClr>
              <a:buSzPct val="129729"/>
              <a:buChar char="•"/>
            </a:pPr>
            <a:r>
              <a:rPr lang="en-US" sz="1500"/>
              <a:t>But, Image data presents unique challenges for traditional classification algorithms due to its high dimensionality and complex structures.</a:t>
            </a:r>
            <a:endParaRPr/>
          </a:p>
          <a:p>
            <a:pPr indent="-342900" lvl="0" marL="457200" rtl="0" algn="l">
              <a:lnSpc>
                <a:spcPct val="100000"/>
              </a:lnSpc>
              <a:spcBef>
                <a:spcPts val="360"/>
              </a:spcBef>
              <a:spcAft>
                <a:spcPts val="0"/>
              </a:spcAft>
              <a:buClr>
                <a:schemeClr val="dk1"/>
              </a:buClr>
              <a:buSzPct val="129729"/>
              <a:buChar char="•"/>
            </a:pPr>
            <a:r>
              <a:rPr lang="en-US" sz="1500"/>
              <a:t>Images contain rich visual information such as textures, colors, and spatial relationships that traditional algorithms may struggle to capture effectively.</a:t>
            </a:r>
            <a:endParaRPr/>
          </a:p>
          <a:p>
            <a:pPr indent="-342900" lvl="0" marL="457200" rtl="0" algn="l">
              <a:lnSpc>
                <a:spcPct val="100000"/>
              </a:lnSpc>
              <a:spcBef>
                <a:spcPts val="360"/>
              </a:spcBef>
              <a:spcAft>
                <a:spcPts val="0"/>
              </a:spcAft>
              <a:buClr>
                <a:schemeClr val="dk1"/>
              </a:buClr>
              <a:buSzPct val="129729"/>
              <a:buChar char="•"/>
            </a:pPr>
            <a:r>
              <a:rPr lang="en-US" sz="1500"/>
              <a:t>Deep learning algorithms, particularly Convolutional Neural Networks (CNNs), revolutionized image classification.</a:t>
            </a:r>
            <a:endParaRPr/>
          </a:p>
          <a:p>
            <a:pPr indent="-342900" lvl="0" marL="457200" rtl="0" algn="l">
              <a:lnSpc>
                <a:spcPct val="100000"/>
              </a:lnSpc>
              <a:spcBef>
                <a:spcPts val="360"/>
              </a:spcBef>
              <a:spcAft>
                <a:spcPts val="0"/>
              </a:spcAft>
              <a:buClr>
                <a:schemeClr val="dk1"/>
              </a:buClr>
              <a:buSzPct val="129729"/>
              <a:buChar char="•"/>
            </a:pPr>
            <a:r>
              <a:rPr lang="en-US" sz="1500"/>
              <a:t>CNNs excel at learning hierarchical representations from raw image data, capturing intricate patterns and achieving state-of-the-art performance.</a:t>
            </a:r>
            <a:endParaRPr/>
          </a:p>
          <a:p>
            <a:pPr indent="-228600" lvl="0" marL="457200" rtl="0" algn="l">
              <a:lnSpc>
                <a:spcPct val="100000"/>
              </a:lnSpc>
              <a:spcBef>
                <a:spcPts val="360"/>
              </a:spcBef>
              <a:spcAft>
                <a:spcPts val="0"/>
              </a:spcAft>
              <a:buClr>
                <a:schemeClr val="dk1"/>
              </a:buClr>
              <a:buSzPct val="129729"/>
              <a:buNone/>
            </a:pPr>
            <a:r>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